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6"/>
  </p:notesMasterIdLst>
  <p:sldIdLst>
    <p:sldId id="295" r:id="rId3"/>
    <p:sldId id="296" r:id="rId4"/>
    <p:sldId id="297" r:id="rId5"/>
    <p:sldId id="307" r:id="rId6"/>
    <p:sldId id="298" r:id="rId7"/>
    <p:sldId id="305" r:id="rId8"/>
    <p:sldId id="309" r:id="rId9"/>
    <p:sldId id="311" r:id="rId10"/>
    <p:sldId id="257" r:id="rId11"/>
    <p:sldId id="258" r:id="rId12"/>
    <p:sldId id="259" r:id="rId13"/>
    <p:sldId id="260" r:id="rId14"/>
    <p:sldId id="3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84790D-F48C-4308-9102-2369B47FE4DE}">
          <p14:sldIdLst>
            <p14:sldId id="295"/>
            <p14:sldId id="296"/>
            <p14:sldId id="297"/>
            <p14:sldId id="307"/>
            <p14:sldId id="298"/>
            <p14:sldId id="305"/>
            <p14:sldId id="309"/>
            <p14:sldId id="311"/>
            <p14:sldId id="257"/>
            <p14:sldId id="258"/>
            <p14:sldId id="259"/>
            <p14:sldId id="260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F"/>
    <a:srgbClr val="000BCF"/>
    <a:srgbClr val="FFFFFF"/>
    <a:srgbClr val="000000"/>
    <a:srgbClr val="68ACE5"/>
    <a:srgbClr val="003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4" autoAdjust="0"/>
    <p:restoredTop sz="94660"/>
  </p:normalViewPr>
  <p:slideViewPr>
    <p:cSldViewPr snapToGrid="0">
      <p:cViewPr>
        <p:scale>
          <a:sx n="108" d="100"/>
          <a:sy n="108" d="100"/>
        </p:scale>
        <p:origin x="6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8C5BE-9BD1-49FC-838E-49599207D466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4C5E8-2AF3-49FD-9E39-50122889B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70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876" y="1879347"/>
            <a:ext cx="12192000" cy="3402772"/>
          </a:xfrm>
          <a:prstGeom prst="rect">
            <a:avLst/>
          </a:prstGeom>
          <a:solidFill>
            <a:srgbClr val="007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3" y="506543"/>
            <a:ext cx="3240000" cy="67351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5282120"/>
            <a:ext cx="12192000" cy="583836"/>
          </a:xfrm>
          <a:prstGeom prst="rect">
            <a:avLst/>
          </a:prstGeom>
          <a:solidFill>
            <a:srgbClr val="003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ubtitle 8"/>
          <p:cNvSpPr>
            <a:spLocks noGrp="1"/>
          </p:cNvSpPr>
          <p:nvPr>
            <p:ph type="subTitle" idx="4294967295"/>
          </p:nvPr>
        </p:nvSpPr>
        <p:spPr>
          <a:xfrm>
            <a:off x="541173" y="3213396"/>
            <a:ext cx="11107902" cy="50323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idx="4294967295"/>
          </p:nvPr>
        </p:nvSpPr>
        <p:spPr>
          <a:xfrm>
            <a:off x="541173" y="2451645"/>
            <a:ext cx="11107902" cy="52387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l"/>
            <a:endParaRPr lang="en-GB" sz="3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5865955"/>
            <a:ext cx="12192000" cy="338449"/>
          </a:xfrm>
          <a:prstGeom prst="rect">
            <a:avLst/>
          </a:prstGeom>
          <a:solidFill>
            <a:srgbClr val="68A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37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894" y="355288"/>
            <a:ext cx="11313757" cy="5693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63894" y="1708151"/>
            <a:ext cx="11313757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18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18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 altLang="en-US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003D7E-1290-DF42-9E78-18347B85349C}"/>
              </a:ext>
            </a:extLst>
          </p:cNvPr>
          <p:cNvGrpSpPr/>
          <p:nvPr userDrawn="1"/>
        </p:nvGrpSpPr>
        <p:grpSpPr>
          <a:xfrm>
            <a:off x="0" y="6079787"/>
            <a:ext cx="12192000" cy="778213"/>
            <a:chOff x="0" y="6079787"/>
            <a:chExt cx="12192000" cy="778213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6079787"/>
              <a:ext cx="12192000" cy="778213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95" y="6233465"/>
              <a:ext cx="2340000" cy="47038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BAF6F8-061A-5A45-A8A1-3582716F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7B4ECF-9F7C-4112-A4BF-9693C26B82FE}" type="slidenum">
              <a:rPr lang="en-GB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84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F83F28-8559-4E36-9E66-7B47FBDF4E8B}" type="slidenum">
              <a:rPr lang="en-GB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0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12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10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8.svg"/><Relationship Id="rId4" Type="http://schemas.openxmlformats.org/officeDocument/2006/relationships/image" Target="NULL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NULL"/><Relationship Id="rId12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NULL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NULL"/><Relationship Id="rId7" Type="http://schemas.openxmlformats.org/officeDocument/2006/relationships/image" Target="../media/image6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2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8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6.png"/><Relationship Id="rId7" Type="http://schemas.openxmlformats.org/officeDocument/2006/relationships/image" Target="../media/image2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10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8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17BD60-6B59-447E-B351-EF1AC41B21B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41173" y="2128059"/>
            <a:ext cx="11107902" cy="1300941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Report: an evaluation of the risk of airborne transmission of COVID-19 on the 802 train carriage</a:t>
            </a:r>
            <a:endParaRPr lang="en-NL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47CE789A-E5F3-4DA8-91AD-6616B880BF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21" y="497500"/>
            <a:ext cx="2523040" cy="664270"/>
          </a:xfrm>
          <a:prstGeom prst="rect">
            <a:avLst/>
          </a:prstGeom>
        </p:spPr>
      </p:pic>
      <p:sp>
        <p:nvSpPr>
          <p:cNvPr id="7" name="Text Placeholder 2" descr="Division name appears here">
            <a:extLst>
              <a:ext uri="{FF2B5EF4-FFF2-40B4-BE49-F238E27FC236}">
                <a16:creationId xmlns:a16="http://schemas.microsoft.com/office/drawing/2014/main" id="{D1ECC464-6A16-48ED-9D2C-3FEC6BFBC6AF}"/>
              </a:ext>
            </a:extLst>
          </p:cNvPr>
          <p:cNvSpPr txBox="1">
            <a:spLocks/>
          </p:cNvSpPr>
          <p:nvPr/>
        </p:nvSpPr>
        <p:spPr>
          <a:xfrm>
            <a:off x="541174" y="5401043"/>
            <a:ext cx="11107901" cy="338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TRACK WP5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CD0D2E8-8B4A-4083-B779-6CA0DC1FF028}"/>
              </a:ext>
            </a:extLst>
          </p:cNvPr>
          <p:cNvSpPr txBox="1">
            <a:spLocks/>
          </p:cNvSpPr>
          <p:nvPr/>
        </p:nvSpPr>
        <p:spPr>
          <a:xfrm>
            <a:off x="541173" y="3764551"/>
            <a:ext cx="8469823" cy="13009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bg1"/>
                </a:solidFill>
              </a:rPr>
              <a:t>Huw Woodward, Rick de Kreij, Laetitia Mottet, Emily Kruger, Sarkawt Hama, Arvind Tiwari, Prashant Kumar,</a:t>
            </a:r>
          </a:p>
          <a:p>
            <a:r>
              <a:rPr lang="en-US" sz="2500" dirty="0">
                <a:solidFill>
                  <a:schemeClr val="bg1"/>
                </a:solidFill>
              </a:rPr>
              <a:t>Christopher Pain, Paul Linden</a:t>
            </a:r>
            <a:endParaRPr lang="en-NL" sz="2500" dirty="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41E1BAD-5515-451C-8C69-C18480A4A5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8524" y="497500"/>
            <a:ext cx="2256098" cy="66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CF8FD2-7DFB-4534-A1D6-AFB98E678F31}"/>
              </a:ext>
            </a:extLst>
          </p:cNvPr>
          <p:cNvSpPr txBox="1"/>
          <p:nvPr/>
        </p:nvSpPr>
        <p:spPr>
          <a:xfrm>
            <a:off x="11649075" y="6350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BB36D1A-5590-4765-9FEF-3B9BC1FEB309}" type="slidenum">
              <a:rPr lang="en-NL" smtClean="0"/>
              <a:t>1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9625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CEAC-C691-CB42-A999-28CB32F3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Scalings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A84430-9FE9-B54D-A28E-90C0F5BB71A7}"/>
              </a:ext>
            </a:extLst>
          </p:cNvPr>
          <p:cNvSpPr txBox="1"/>
          <p:nvPr/>
        </p:nvSpPr>
        <p:spPr>
          <a:xfrm>
            <a:off x="0" y="1694848"/>
            <a:ext cx="457024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Volume Fluxes per unit length:  </a:t>
            </a:r>
          </a:p>
          <a:p>
            <a:endParaRPr lang="en-US" sz="1600" dirty="0"/>
          </a:p>
          <a:p>
            <a:r>
              <a:rPr lang="en-US" sz="1600" dirty="0"/>
              <a:t>Momentum Flux per unit length from top:</a:t>
            </a:r>
          </a:p>
          <a:p>
            <a:endParaRPr lang="en-US" sz="1600" dirty="0"/>
          </a:p>
          <a:p>
            <a:r>
              <a:rPr lang="en-US" sz="1600" dirty="0"/>
              <a:t>Buoyancy Flux per unit length from bottom: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/>
              <a:t>Jet Length: 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Mixed Flow: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Stratified Flow:</a:t>
            </a:r>
            <a:r>
              <a:rPr lang="en-US" dirty="0"/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D9046C8-FAAA-D546-B95F-DECD15A5872D}"/>
                  </a:ext>
                </a:extLst>
              </p:cNvPr>
              <p:cNvSpPr txBox="1"/>
              <p:nvPr/>
            </p:nvSpPr>
            <p:spPr>
              <a:xfrm>
                <a:off x="4570247" y="2208792"/>
                <a:ext cx="967188" cy="247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D9046C8-FAAA-D546-B95F-DECD15A58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247" y="2208792"/>
                <a:ext cx="967188" cy="247888"/>
              </a:xfrm>
              <a:prstGeom prst="rect">
                <a:avLst/>
              </a:prstGeom>
              <a:blipFill>
                <a:blip r:embed="rId2"/>
                <a:stretch>
                  <a:fillRect l="-5263" r="-7895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9C0C060-F102-BF4D-A844-9341A746B933}"/>
                  </a:ext>
                </a:extLst>
              </p:cNvPr>
              <p:cNvSpPr txBox="1"/>
              <p:nvPr/>
            </p:nvSpPr>
            <p:spPr>
              <a:xfrm>
                <a:off x="4457015" y="2591517"/>
                <a:ext cx="1716688" cy="5093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9C0C060-F102-BF4D-A844-9341A746B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015" y="2591517"/>
                <a:ext cx="1716688" cy="509307"/>
              </a:xfrm>
              <a:prstGeom prst="rect">
                <a:avLst/>
              </a:prstGeom>
              <a:blipFill>
                <a:blip r:embed="rId3"/>
                <a:stretch>
                  <a:fillRect t="-2439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A40643C-E938-1D40-B0C7-A98824E1226F}"/>
                  </a:ext>
                </a:extLst>
              </p:cNvPr>
              <p:cNvSpPr txBox="1"/>
              <p:nvPr/>
            </p:nvSpPr>
            <p:spPr>
              <a:xfrm>
                <a:off x="4558544" y="1689828"/>
                <a:ext cx="5800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A40643C-E938-1D40-B0C7-A98824E1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44" y="1689828"/>
                <a:ext cx="580031" cy="246221"/>
              </a:xfrm>
              <a:prstGeom prst="rect">
                <a:avLst/>
              </a:prstGeom>
              <a:blipFill>
                <a:blip r:embed="rId4"/>
                <a:stretch>
                  <a:fillRect l="-10870" r="-217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03C41-C300-B648-B0DA-51FAB7834066}"/>
                  </a:ext>
                </a:extLst>
              </p:cNvPr>
              <p:cNvSpPr txBox="1"/>
              <p:nvPr/>
            </p:nvSpPr>
            <p:spPr>
              <a:xfrm>
                <a:off x="1768880" y="3663424"/>
                <a:ext cx="918520" cy="648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f>
                                <m:fPr>
                                  <m:type m:val="skw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2103C41-C300-B648-B0DA-51FAB783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80" y="3663424"/>
                <a:ext cx="918520" cy="648447"/>
              </a:xfrm>
              <a:prstGeom prst="rect">
                <a:avLst/>
              </a:prstGeom>
              <a:blipFill>
                <a:blip r:embed="rId5"/>
                <a:stretch>
                  <a:fillRect l="-4110" t="-21154" r="-17808" b="-6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F24D7BEC-1274-7448-B781-E1DB59877E61}"/>
              </a:ext>
            </a:extLst>
          </p:cNvPr>
          <p:cNvGrpSpPr/>
          <p:nvPr/>
        </p:nvGrpSpPr>
        <p:grpSpPr>
          <a:xfrm>
            <a:off x="7119204" y="2324591"/>
            <a:ext cx="5072796" cy="2605242"/>
            <a:chOff x="6707539" y="2039764"/>
            <a:chExt cx="5072796" cy="260524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748F6DD-21D7-B249-B0E6-D72892C9037E}"/>
                </a:ext>
              </a:extLst>
            </p:cNvPr>
            <p:cNvGrpSpPr/>
            <p:nvPr/>
          </p:nvGrpSpPr>
          <p:grpSpPr>
            <a:xfrm>
              <a:off x="6707539" y="2604001"/>
              <a:ext cx="4517982" cy="2018789"/>
              <a:chOff x="6759618" y="4054146"/>
              <a:chExt cx="3890357" cy="16161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CF4FDF-4ADA-8C42-ADC3-D20AA8A36CB6}"/>
                  </a:ext>
                </a:extLst>
              </p:cNvPr>
              <p:cNvSpPr/>
              <p:nvPr/>
            </p:nvSpPr>
            <p:spPr>
              <a:xfrm>
                <a:off x="6759618" y="4054146"/>
                <a:ext cx="3890357" cy="161611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73AA9D-36B8-E647-9D79-ABE4DC4BA910}"/>
                  </a:ext>
                </a:extLst>
              </p:cNvPr>
              <p:cNvSpPr/>
              <p:nvPr/>
            </p:nvSpPr>
            <p:spPr>
              <a:xfrm>
                <a:off x="6774960" y="4165465"/>
                <a:ext cx="3859672" cy="239518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A3AB4-EDE9-B049-B968-A142DE1503B9}"/>
                  </a:ext>
                </a:extLst>
              </p:cNvPr>
              <p:cNvSpPr/>
              <p:nvPr/>
            </p:nvSpPr>
            <p:spPr>
              <a:xfrm>
                <a:off x="6779872" y="5334475"/>
                <a:ext cx="3860253" cy="18288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C6765E0-CAE5-584A-8528-8DD2636A2DBE}"/>
                  </a:ext>
                </a:extLst>
              </p:cNvPr>
              <p:cNvCxnSpPr/>
              <p:nvPr/>
            </p:nvCxnSpPr>
            <p:spPr>
              <a:xfrm>
                <a:off x="7875829" y="4404984"/>
                <a:ext cx="2402" cy="26326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965358C-B0B8-7E4F-B045-5D8C8A184238}"/>
                  </a:ext>
                </a:extLst>
              </p:cNvPr>
              <p:cNvCxnSpPr/>
              <p:nvPr/>
            </p:nvCxnSpPr>
            <p:spPr>
              <a:xfrm>
                <a:off x="7492427" y="4404984"/>
                <a:ext cx="2402" cy="26326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2243319-0FD8-5040-946F-C9D4C964A8D2}"/>
                  </a:ext>
                </a:extLst>
              </p:cNvPr>
              <p:cNvCxnSpPr/>
              <p:nvPr/>
            </p:nvCxnSpPr>
            <p:spPr>
              <a:xfrm>
                <a:off x="8267152" y="4404984"/>
                <a:ext cx="2402" cy="26326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8594A27-DB4C-3140-8C7D-7666D582AE89}"/>
                  </a:ext>
                </a:extLst>
              </p:cNvPr>
              <p:cNvCxnSpPr/>
              <p:nvPr/>
            </p:nvCxnSpPr>
            <p:spPr>
              <a:xfrm>
                <a:off x="8688731" y="4404984"/>
                <a:ext cx="2402" cy="26326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F9BC8D3-AB0C-D04F-9FF9-DE30639575C1}"/>
                  </a:ext>
                </a:extLst>
              </p:cNvPr>
              <p:cNvCxnSpPr/>
              <p:nvPr/>
            </p:nvCxnSpPr>
            <p:spPr>
              <a:xfrm>
                <a:off x="9136382" y="4404984"/>
                <a:ext cx="2402" cy="26326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BDA4D1C-C694-2A48-B2B9-343F65EF903A}"/>
                  </a:ext>
                </a:extLst>
              </p:cNvPr>
              <p:cNvCxnSpPr/>
              <p:nvPr/>
            </p:nvCxnSpPr>
            <p:spPr>
              <a:xfrm>
                <a:off x="9519068" y="4404984"/>
                <a:ext cx="2402" cy="26326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6E571F2-D102-DE48-9C30-D881C3E82365}"/>
                  </a:ext>
                </a:extLst>
              </p:cNvPr>
              <p:cNvCxnSpPr/>
              <p:nvPr/>
            </p:nvCxnSpPr>
            <p:spPr>
              <a:xfrm>
                <a:off x="9901754" y="4404984"/>
                <a:ext cx="2402" cy="26326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460264-E997-8C4F-A4B1-D3A8861D073C}"/>
                  </a:ext>
                </a:extLst>
              </p:cNvPr>
              <p:cNvSpPr txBox="1"/>
              <p:nvPr/>
            </p:nvSpPr>
            <p:spPr>
              <a:xfrm>
                <a:off x="8275839" y="5287414"/>
                <a:ext cx="9763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Heated Pipe</a:t>
                </a:r>
                <a:endParaRPr lang="en-GB" sz="12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DDB2523-13BE-CA41-BFDF-675174FC8D96}"/>
                </a:ext>
              </a:extLst>
            </p:cNvPr>
            <p:cNvCxnSpPr/>
            <p:nvPr/>
          </p:nvCxnSpPr>
          <p:spPr>
            <a:xfrm>
              <a:off x="6727450" y="2362200"/>
              <a:ext cx="4483021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28C9F2-4AD1-5441-8613-803B285ABA44}"/>
                </a:ext>
              </a:extLst>
            </p:cNvPr>
            <p:cNvSpPr txBox="1"/>
            <p:nvPr/>
          </p:nvSpPr>
          <p:spPr>
            <a:xfrm>
              <a:off x="8794097" y="2039764"/>
              <a:ext cx="344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58" name="5-point Star 57">
              <a:extLst>
                <a:ext uri="{FF2B5EF4-FFF2-40B4-BE49-F238E27FC236}">
                  <a16:creationId xmlns:a16="http://schemas.microsoft.com/office/drawing/2014/main" id="{9C058FE1-AE40-AB45-9A98-677D704424E2}"/>
                </a:ext>
              </a:extLst>
            </p:cNvPr>
            <p:cNvSpPr/>
            <p:nvPr/>
          </p:nvSpPr>
          <p:spPr>
            <a:xfrm>
              <a:off x="8912530" y="2561344"/>
              <a:ext cx="54000" cy="540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>
              <a:extLst>
                <a:ext uri="{FF2B5EF4-FFF2-40B4-BE49-F238E27FC236}">
                  <a16:creationId xmlns:a16="http://schemas.microsoft.com/office/drawing/2014/main" id="{96569A17-08D6-E64D-8B5D-B29F1E50BB02}"/>
                </a:ext>
              </a:extLst>
            </p:cNvPr>
            <p:cNvSpPr/>
            <p:nvPr/>
          </p:nvSpPr>
          <p:spPr>
            <a:xfrm>
              <a:off x="8914258" y="4591006"/>
              <a:ext cx="54000" cy="540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5-point Star 59">
              <a:extLst>
                <a:ext uri="{FF2B5EF4-FFF2-40B4-BE49-F238E27FC236}">
                  <a16:creationId xmlns:a16="http://schemas.microsoft.com/office/drawing/2014/main" id="{1A99C57F-AB3D-7346-8B6E-E1A22547EBE9}"/>
                </a:ext>
              </a:extLst>
            </p:cNvPr>
            <p:cNvSpPr/>
            <p:nvPr/>
          </p:nvSpPr>
          <p:spPr>
            <a:xfrm>
              <a:off x="8912257" y="3031348"/>
              <a:ext cx="54000" cy="540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5-point Star 60">
              <a:extLst>
                <a:ext uri="{FF2B5EF4-FFF2-40B4-BE49-F238E27FC236}">
                  <a16:creationId xmlns:a16="http://schemas.microsoft.com/office/drawing/2014/main" id="{A7B0E13C-53B5-C74A-8E74-269109F165A6}"/>
                </a:ext>
              </a:extLst>
            </p:cNvPr>
            <p:cNvSpPr/>
            <p:nvPr/>
          </p:nvSpPr>
          <p:spPr>
            <a:xfrm>
              <a:off x="8912257" y="4133650"/>
              <a:ext cx="54000" cy="540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5-point Star 61">
              <a:extLst>
                <a:ext uri="{FF2B5EF4-FFF2-40B4-BE49-F238E27FC236}">
                  <a16:creationId xmlns:a16="http://schemas.microsoft.com/office/drawing/2014/main" id="{72A1A728-6FC5-E74F-BB2C-BE7DEBE713C8}"/>
                </a:ext>
              </a:extLst>
            </p:cNvPr>
            <p:cNvSpPr/>
            <p:nvPr/>
          </p:nvSpPr>
          <p:spPr>
            <a:xfrm>
              <a:off x="8915438" y="3810218"/>
              <a:ext cx="54000" cy="540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>
              <a:extLst>
                <a:ext uri="{FF2B5EF4-FFF2-40B4-BE49-F238E27FC236}">
                  <a16:creationId xmlns:a16="http://schemas.microsoft.com/office/drawing/2014/main" id="{9FD528C3-C0F8-C945-9B9D-31B702CB8EFD}"/>
                </a:ext>
              </a:extLst>
            </p:cNvPr>
            <p:cNvSpPr/>
            <p:nvPr/>
          </p:nvSpPr>
          <p:spPr>
            <a:xfrm>
              <a:off x="8913007" y="3418049"/>
              <a:ext cx="54000" cy="540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6037FA9-65CD-6848-BCD2-28733AC4C1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35469" y="2581656"/>
              <a:ext cx="0" cy="2041005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9223B85-E668-0045-BD0A-6F5BC61280CB}"/>
                </a:ext>
              </a:extLst>
            </p:cNvPr>
            <p:cNvSpPr txBox="1"/>
            <p:nvPr/>
          </p:nvSpPr>
          <p:spPr>
            <a:xfrm>
              <a:off x="11435469" y="3371113"/>
              <a:ext cx="344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4CDAC7B-B71F-4749-9F2A-C99691316F16}"/>
                  </a:ext>
                </a:extLst>
              </p:cNvPr>
              <p:cNvSpPr txBox="1"/>
              <p:nvPr/>
            </p:nvSpPr>
            <p:spPr>
              <a:xfrm>
                <a:off x="1842032" y="4620159"/>
                <a:ext cx="3094950" cy="466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 1     ⟹  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𝑏𝐻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f>
                            <m:fPr>
                              <m:type m:val="skw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4CDAC7B-B71F-4749-9F2A-C99691316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32" y="4620159"/>
                <a:ext cx="3094950" cy="466474"/>
              </a:xfrm>
              <a:prstGeom prst="rect">
                <a:avLst/>
              </a:prstGeom>
              <a:blipFill>
                <a:blip r:embed="rId6"/>
                <a:stretch>
                  <a:fillRect l="-816" t="-76316" r="-2041" b="-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6F18D6-2EDD-F349-8249-14BA6E1220F1}"/>
                  </a:ext>
                </a:extLst>
              </p:cNvPr>
              <p:cNvSpPr txBox="1"/>
              <p:nvPr/>
            </p:nvSpPr>
            <p:spPr>
              <a:xfrm>
                <a:off x="1768880" y="5335042"/>
                <a:ext cx="2960298" cy="466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≪1     ⟹  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𝑏𝐻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Sup>
                        <m:sSubSup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f>
                            <m:fPr>
                              <m:type m:val="skw"/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36F18D6-2EDD-F349-8249-14BA6E12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80" y="5335042"/>
                <a:ext cx="2960298" cy="466474"/>
              </a:xfrm>
              <a:prstGeom prst="rect">
                <a:avLst/>
              </a:prstGeom>
              <a:blipFill>
                <a:blip r:embed="rId7"/>
                <a:stretch>
                  <a:fillRect l="-427" t="-81081" r="-4274" b="-97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41C3A16-60B8-3949-B717-7EEAC02E686C}"/>
              </a:ext>
            </a:extLst>
          </p:cNvPr>
          <p:cNvGrpSpPr/>
          <p:nvPr/>
        </p:nvGrpSpPr>
        <p:grpSpPr>
          <a:xfrm>
            <a:off x="0" y="6079787"/>
            <a:ext cx="12192000" cy="778213"/>
            <a:chOff x="0" y="6079787"/>
            <a:chExt cx="12192000" cy="77821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529E5E-469D-1844-88D8-5D5A706A55D0}"/>
                </a:ext>
              </a:extLst>
            </p:cNvPr>
            <p:cNvSpPr/>
            <p:nvPr userDrawn="1"/>
          </p:nvSpPr>
          <p:spPr>
            <a:xfrm>
              <a:off x="0" y="6079787"/>
              <a:ext cx="12192000" cy="778213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00D8DFD-5433-1646-87D6-6D78AEF3C8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95" y="6233465"/>
              <a:ext cx="2340000" cy="47038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52C988-6968-9941-A46F-8D1444166D99}"/>
              </a:ext>
            </a:extLst>
          </p:cNvPr>
          <p:cNvGrpSpPr/>
          <p:nvPr/>
        </p:nvGrpSpPr>
        <p:grpSpPr>
          <a:xfrm>
            <a:off x="2964431" y="6179440"/>
            <a:ext cx="4009617" cy="518557"/>
            <a:chOff x="2964431" y="6179440"/>
            <a:chExt cx="4009617" cy="518557"/>
          </a:xfrm>
        </p:grpSpPr>
        <p:pic>
          <p:nvPicPr>
            <p:cNvPr id="37" name="Picture 36" descr="Logo, icon&#10;&#10;Description automatically generated">
              <a:extLst>
                <a:ext uri="{FF2B5EF4-FFF2-40B4-BE49-F238E27FC236}">
                  <a16:creationId xmlns:a16="http://schemas.microsoft.com/office/drawing/2014/main" id="{56E32D12-7910-854F-A64C-AEBA677C6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431" y="6179440"/>
              <a:ext cx="1969588" cy="518557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3015C8E6-1675-E544-9E01-1E51B1568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17951" y="6179440"/>
              <a:ext cx="1756097" cy="51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35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4BF95A-0E22-0B41-B1C5-FF8FF04ABE7F}"/>
              </a:ext>
            </a:extLst>
          </p:cNvPr>
          <p:cNvSpPr/>
          <p:nvPr/>
        </p:nvSpPr>
        <p:spPr>
          <a:xfrm>
            <a:off x="0" y="6079787"/>
            <a:ext cx="12192000" cy="778213"/>
          </a:xfrm>
          <a:prstGeom prst="rect">
            <a:avLst/>
          </a:prstGeom>
          <a:solidFill>
            <a:srgbClr val="003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C78CD-0107-5640-9370-E469B9E8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E9516-BFCB-4B45-BDB8-82C2E0C3BEA8}"/>
                  </a:ext>
                </a:extLst>
              </p:cNvPr>
              <p:cNvSpPr txBox="1"/>
              <p:nvPr/>
            </p:nvSpPr>
            <p:spPr>
              <a:xfrm>
                <a:off x="9184378" y="1443326"/>
                <a:ext cx="733021" cy="466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 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E9516-BFCB-4B45-BDB8-82C2E0C3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378" y="1443326"/>
                <a:ext cx="733021" cy="466474"/>
              </a:xfrm>
              <a:prstGeom prst="rect">
                <a:avLst/>
              </a:prstGeom>
              <a:blipFill>
                <a:blip r:embed="rId6"/>
                <a:stretch>
                  <a:fillRect l="-5172" t="-2632" r="-517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85A383-A98F-D24B-8A01-C1C6E2C5038C}"/>
                  </a:ext>
                </a:extLst>
              </p:cNvPr>
              <p:cNvSpPr txBox="1"/>
              <p:nvPr/>
            </p:nvSpPr>
            <p:spPr>
              <a:xfrm>
                <a:off x="2274601" y="1443326"/>
                <a:ext cx="733021" cy="466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85A383-A98F-D24B-8A01-C1C6E2C50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601" y="1443326"/>
                <a:ext cx="733021" cy="466474"/>
              </a:xfrm>
              <a:prstGeom prst="rect">
                <a:avLst/>
              </a:prstGeom>
              <a:blipFill>
                <a:blip r:embed="rId7"/>
                <a:stretch>
                  <a:fillRect l="-6897" t="-2632" r="-689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xp_1lmin" descr="Exp_1lmin">
            <a:hlinkClick r:id="" action="ppaction://media"/>
            <a:extLst>
              <a:ext uri="{FF2B5EF4-FFF2-40B4-BE49-F238E27FC236}">
                <a16:creationId xmlns:a16="http://schemas.microsoft.com/office/drawing/2014/main" id="{0718BBA1-626D-394E-8A66-A057E5C9D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112" y="2158515"/>
            <a:ext cx="5040000" cy="3125133"/>
          </a:xfrm>
          <a:prstGeom prst="rect">
            <a:avLst/>
          </a:prstGeom>
        </p:spPr>
      </p:pic>
      <p:pic>
        <p:nvPicPr>
          <p:cNvPr id="6" name="Exp" descr="Exp">
            <a:hlinkClick r:id="" action="ppaction://media"/>
            <a:extLst>
              <a:ext uri="{FF2B5EF4-FFF2-40B4-BE49-F238E27FC236}">
                <a16:creationId xmlns:a16="http://schemas.microsoft.com/office/drawing/2014/main" id="{7922BF8D-8755-CF41-8AC4-101F3D9710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30888" y="2158515"/>
            <a:ext cx="5040000" cy="3136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396EAF-97F5-8344-8425-7E469FC3071F}"/>
              </a:ext>
            </a:extLst>
          </p:cNvPr>
          <p:cNvSpPr txBox="1"/>
          <p:nvPr/>
        </p:nvSpPr>
        <p:spPr>
          <a:xfrm>
            <a:off x="5181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E3A12D-3409-C149-AEA5-FEA48E251D5C}"/>
              </a:ext>
            </a:extLst>
          </p:cNvPr>
          <p:cNvGrpSpPr/>
          <p:nvPr/>
        </p:nvGrpSpPr>
        <p:grpSpPr>
          <a:xfrm>
            <a:off x="2964431" y="6179440"/>
            <a:ext cx="4009617" cy="518557"/>
            <a:chOff x="2964431" y="6179440"/>
            <a:chExt cx="4009617" cy="518557"/>
          </a:xfrm>
        </p:grpSpPr>
        <p:pic>
          <p:nvPicPr>
            <p:cNvPr id="9" name="Picture 8" descr="Logo, icon&#10;&#10;Description automatically generated">
              <a:extLst>
                <a:ext uri="{FF2B5EF4-FFF2-40B4-BE49-F238E27FC236}">
                  <a16:creationId xmlns:a16="http://schemas.microsoft.com/office/drawing/2014/main" id="{31792051-CBF8-1341-86AB-163D343E1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431" y="6179440"/>
              <a:ext cx="1969588" cy="51855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DABDD2B-6598-F546-A3E2-988CE0F0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17951" y="6179440"/>
              <a:ext cx="1756097" cy="5184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1D0CF-1012-7F47-99AF-6C518037FEB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9" y="6254403"/>
            <a:ext cx="2340000" cy="4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78CD-0107-5640-9370-E469B9E8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/>
              <a:t>Temperature Measurements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E9516-BFCB-4B45-BDB8-82C2E0C3BEA8}"/>
                  </a:ext>
                </a:extLst>
              </p:cNvPr>
              <p:cNvSpPr txBox="1"/>
              <p:nvPr/>
            </p:nvSpPr>
            <p:spPr>
              <a:xfrm>
                <a:off x="8817870" y="1443326"/>
                <a:ext cx="733021" cy="466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 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E9516-BFCB-4B45-BDB8-82C2E0C3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870" y="1443326"/>
                <a:ext cx="733021" cy="466474"/>
              </a:xfrm>
              <a:prstGeom prst="rect">
                <a:avLst/>
              </a:prstGeom>
              <a:blipFill>
                <a:blip r:embed="rId2"/>
                <a:stretch>
                  <a:fillRect l="-5085" t="-2632" r="-508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85A383-A98F-D24B-8A01-C1C6E2C5038C}"/>
                  </a:ext>
                </a:extLst>
              </p:cNvPr>
              <p:cNvSpPr txBox="1"/>
              <p:nvPr/>
            </p:nvSpPr>
            <p:spPr>
              <a:xfrm>
                <a:off x="2641111" y="1443326"/>
                <a:ext cx="733021" cy="466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85A383-A98F-D24B-8A01-C1C6E2C50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111" y="1443326"/>
                <a:ext cx="733021" cy="466474"/>
              </a:xfrm>
              <a:prstGeom prst="rect">
                <a:avLst/>
              </a:prstGeom>
              <a:blipFill>
                <a:blip r:embed="rId3"/>
                <a:stretch>
                  <a:fillRect l="-5085" t="-2632" r="-5085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396EAF-97F5-8344-8425-7E469FC3071F}"/>
              </a:ext>
            </a:extLst>
          </p:cNvPr>
          <p:cNvSpPr txBox="1"/>
          <p:nvPr/>
        </p:nvSpPr>
        <p:spPr>
          <a:xfrm>
            <a:off x="5181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44EB42-CD41-9C41-AF0E-87CE2460C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2" y="2530801"/>
            <a:ext cx="5400000" cy="2719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C58E6-3FA2-5047-B920-DDC6DBB8F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378" y="2565490"/>
            <a:ext cx="5400000" cy="26904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482B448-E9AB-3A4C-BC5D-38AA8505E681}"/>
              </a:ext>
            </a:extLst>
          </p:cNvPr>
          <p:cNvGrpSpPr/>
          <p:nvPr/>
        </p:nvGrpSpPr>
        <p:grpSpPr>
          <a:xfrm>
            <a:off x="0" y="6079787"/>
            <a:ext cx="12192000" cy="778213"/>
            <a:chOff x="0" y="6079787"/>
            <a:chExt cx="12192000" cy="7782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1D754F-C880-2B44-8389-2FF678167310}"/>
                </a:ext>
              </a:extLst>
            </p:cNvPr>
            <p:cNvSpPr/>
            <p:nvPr userDrawn="1"/>
          </p:nvSpPr>
          <p:spPr>
            <a:xfrm>
              <a:off x="0" y="6079787"/>
              <a:ext cx="12192000" cy="778213"/>
            </a:xfrm>
            <a:prstGeom prst="rect">
              <a:avLst/>
            </a:prstGeom>
            <a:solidFill>
              <a:srgbClr val="003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008465-2EEF-4942-8B00-D1135A8CC7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95" y="6233465"/>
              <a:ext cx="2340000" cy="47038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B26835-8B0B-864D-A472-AA530DE830CC}"/>
              </a:ext>
            </a:extLst>
          </p:cNvPr>
          <p:cNvGrpSpPr/>
          <p:nvPr/>
        </p:nvGrpSpPr>
        <p:grpSpPr>
          <a:xfrm>
            <a:off x="2964431" y="6179440"/>
            <a:ext cx="4009617" cy="518557"/>
            <a:chOff x="2964431" y="6179440"/>
            <a:chExt cx="4009617" cy="518557"/>
          </a:xfrm>
        </p:grpSpPr>
        <p:pic>
          <p:nvPicPr>
            <p:cNvPr id="14" name="Picture 13" descr="Logo, icon&#10;&#10;Description automatically generated">
              <a:extLst>
                <a:ext uri="{FF2B5EF4-FFF2-40B4-BE49-F238E27FC236}">
                  <a16:creationId xmlns:a16="http://schemas.microsoft.com/office/drawing/2014/main" id="{91B9B9B1-A634-604F-B4A2-077D7DFA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431" y="6179440"/>
              <a:ext cx="1969588" cy="518557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8B2F97-B553-AD46-9B6C-9F9068BD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17951" y="6179440"/>
              <a:ext cx="1756097" cy="51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706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85A173-EE5B-4443-8B4B-77C9A72C4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894" y="355288"/>
            <a:ext cx="11313756" cy="569349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Limitations and 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0C3E15-845D-8747-9CCE-6AF3CB84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3" y="1003655"/>
            <a:ext cx="8444827" cy="485069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Lack of experimental or CFD analysis for a carriage with high occupancy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1D model assumes well mixed across its cross-section (might change with heating and/or high occupancy)</a:t>
            </a:r>
          </a:p>
          <a:p>
            <a:pPr marL="1028700" lvl="1" indent="-342900">
              <a:spcBef>
                <a:spcPts val="0"/>
              </a:spcBef>
            </a:pPr>
            <a:endParaRPr lang="en-US" dirty="0"/>
          </a:p>
          <a:p>
            <a:pPr marL="342900" indent="-342900">
              <a:spcBef>
                <a:spcPts val="0"/>
              </a:spcBef>
            </a:pPr>
            <a:r>
              <a:rPr lang="en-US" dirty="0"/>
              <a:t>Awaiting results of </a:t>
            </a:r>
            <a:r>
              <a:rPr lang="en-US" dirty="0" err="1"/>
              <a:t>nebuliser</a:t>
            </a:r>
            <a:r>
              <a:rPr lang="en-US" dirty="0"/>
              <a:t> measurements February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Quantify the effect of opening/closing doors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Estimate HVAC filtration efficiency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Estimate infection risk in both longitudinal and lateral directions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Verify zonal model (extension of 1D advection-diffusion model)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342900" indent="-342900">
              <a:spcBef>
                <a:spcPts val="0"/>
              </a:spcBef>
              <a:buFontTx/>
              <a:buChar char="-"/>
            </a:pPr>
            <a:endParaRPr lang="en-US" dirty="0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3CD42DCA-83F5-458F-8460-C96D762A4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31" y="6179440"/>
            <a:ext cx="1969588" cy="5185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22A3DF-4D40-46EE-8673-9D3DAE9571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7951" y="6179440"/>
            <a:ext cx="1756097" cy="51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F76376-E73D-48B4-AF16-BB9D30EECFFE}"/>
              </a:ext>
            </a:extLst>
          </p:cNvPr>
          <p:cNvSpPr txBox="1"/>
          <p:nvPr/>
        </p:nvSpPr>
        <p:spPr>
          <a:xfrm>
            <a:off x="11677650" y="625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BB36D1A-5590-4765-9FEF-3B9BC1FEB309}" type="slidenum">
              <a:rPr lang="en-NL" smtClean="0">
                <a:solidFill>
                  <a:schemeClr val="bg1"/>
                </a:solidFill>
              </a:rPr>
              <a:t>13</a:t>
            </a:fld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3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85A173-EE5B-4443-8B4B-77C9A72C4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894" y="355288"/>
            <a:ext cx="11313756" cy="569349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Report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0C3E15-845D-8747-9CCE-6AF3CB84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4" y="1003655"/>
            <a:ext cx="5139132" cy="485069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What is our best estimate of the risk of infection via the airborne route?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What is the infection rate </a:t>
            </a:r>
            <a:r>
              <a:rPr lang="en-US"/>
              <a:t>integrated over all </a:t>
            </a:r>
            <a:r>
              <a:rPr lang="en-US" dirty="0"/>
              <a:t>passengers?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To what extent does this risk depend on the location of the infected person and other passengers?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Is the well-mixed assumption suitable to estimate the risk of airborne transmission? 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3CD42DCA-83F5-458F-8460-C96D762A4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31" y="6179440"/>
            <a:ext cx="1969588" cy="5185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22A3DF-4D40-46EE-8673-9D3DAE9571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7951" y="6179440"/>
            <a:ext cx="1756097" cy="51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B0F22-D367-4CE8-B2F4-43BC27010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83" r="12667" b="24929"/>
          <a:stretch/>
        </p:blipFill>
        <p:spPr>
          <a:xfrm>
            <a:off x="7232054" y="690534"/>
            <a:ext cx="4305600" cy="2432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BDD0A-047A-4043-956B-3FCE971C45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5" r="18435" b="33975"/>
          <a:stretch/>
        </p:blipFill>
        <p:spPr>
          <a:xfrm>
            <a:off x="7232055" y="3249293"/>
            <a:ext cx="4305600" cy="2139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F9FE7-7276-4254-887E-D4B95CA0CEDA}"/>
              </a:ext>
            </a:extLst>
          </p:cNvPr>
          <p:cNvSpPr txBox="1"/>
          <p:nvPr/>
        </p:nvSpPr>
        <p:spPr>
          <a:xfrm>
            <a:off x="11677650" y="625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BB36D1A-5590-4765-9FEF-3B9BC1FEB309}" type="slidenum">
              <a:rPr lang="en-NL" smtClean="0">
                <a:solidFill>
                  <a:schemeClr val="bg1"/>
                </a:solidFill>
              </a:rPr>
              <a:t>2</a:t>
            </a:fld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41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85A173-EE5B-4443-8B4B-77C9A72C4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894" y="355288"/>
            <a:ext cx="11313756" cy="569349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Conducted experiments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0C3E15-845D-8747-9CCE-6AF3CB84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3" y="1003655"/>
            <a:ext cx="3784557" cy="4850690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measurements for a controlled experiment during Autumn 2020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In-service CO</a:t>
            </a:r>
            <a:r>
              <a:rPr lang="en-US" baseline="-25000" dirty="0"/>
              <a:t>2</a:t>
            </a:r>
            <a:r>
              <a:rPr lang="en-US" dirty="0"/>
              <a:t> measurements taken in November 2020 over the course of 2 days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Measurements of the concentrations of salt aerosol droplets released from a </a:t>
            </a:r>
            <a:r>
              <a:rPr lang="en-US" dirty="0" err="1"/>
              <a:t>nebuliser</a:t>
            </a:r>
            <a:r>
              <a:rPr lang="en-US" dirty="0"/>
              <a:t> during February 2021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HVAC filter efficiency tests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3CD42DCA-83F5-458F-8460-C96D762A4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31" y="6179440"/>
            <a:ext cx="1969588" cy="5185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22A3DF-4D40-46EE-8673-9D3DAE9571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7951" y="6179440"/>
            <a:ext cx="1756097" cy="518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F505BC-B9BC-4C8E-AAA3-17F3F0B9E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993" y="3466261"/>
            <a:ext cx="2389510" cy="2345212"/>
          </a:xfrm>
          <a:prstGeom prst="rect">
            <a:avLst/>
          </a:prstGeom>
        </p:spPr>
      </p:pic>
      <p:pic>
        <p:nvPicPr>
          <p:cNvPr id="8" name="Picture 7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3EC69C9A-8264-49EC-BD14-668A3C89C3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24907" r="4202"/>
          <a:stretch/>
        </p:blipFill>
        <p:spPr>
          <a:xfrm>
            <a:off x="5278107" y="3642845"/>
            <a:ext cx="3158368" cy="2168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D3350B-878D-4CA5-9825-69B6F69954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8559" b="51212"/>
          <a:stretch/>
        </p:blipFill>
        <p:spPr>
          <a:xfrm>
            <a:off x="8534857" y="1142078"/>
            <a:ext cx="3436360" cy="1510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4FA62-D3C7-4AEB-9824-0C23A140F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7951" y="1094482"/>
            <a:ext cx="3058717" cy="16058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B8177E-29AA-40B4-9B69-16E0E49F1702}"/>
              </a:ext>
            </a:extLst>
          </p:cNvPr>
          <p:cNvSpPr/>
          <p:nvPr/>
        </p:nvSpPr>
        <p:spPr>
          <a:xfrm>
            <a:off x="7842999" y="745901"/>
            <a:ext cx="265176" cy="420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92FB7-3407-44F9-A81C-2068F5838915}"/>
              </a:ext>
            </a:extLst>
          </p:cNvPr>
          <p:cNvSpPr/>
          <p:nvPr/>
        </p:nvSpPr>
        <p:spPr>
          <a:xfrm>
            <a:off x="8093049" y="3716396"/>
            <a:ext cx="265176" cy="420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F868D-1634-46D0-AFFA-D3C91F4F5E73}"/>
              </a:ext>
            </a:extLst>
          </p:cNvPr>
          <p:cNvSpPr/>
          <p:nvPr/>
        </p:nvSpPr>
        <p:spPr>
          <a:xfrm>
            <a:off x="11119652" y="3524438"/>
            <a:ext cx="265176" cy="420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0FFAE-16F7-4FAC-82FA-970059BD891E}"/>
              </a:ext>
            </a:extLst>
          </p:cNvPr>
          <p:cNvSpPr/>
          <p:nvPr/>
        </p:nvSpPr>
        <p:spPr>
          <a:xfrm>
            <a:off x="11444036" y="730191"/>
            <a:ext cx="265176" cy="420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E3417-DEC1-4873-BE43-F19A320CE304}"/>
              </a:ext>
            </a:extLst>
          </p:cNvPr>
          <p:cNvSpPr txBox="1"/>
          <p:nvPr/>
        </p:nvSpPr>
        <p:spPr>
          <a:xfrm>
            <a:off x="11677650" y="625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BB36D1A-5590-4765-9FEF-3B9BC1FEB309}" type="slidenum">
              <a:rPr lang="en-NL" smtClean="0">
                <a:solidFill>
                  <a:schemeClr val="bg1"/>
                </a:solidFill>
              </a:rPr>
              <a:t>3</a:t>
            </a:fld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2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85A173-EE5B-4443-8B4B-77C9A72C4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894" y="355288"/>
            <a:ext cx="11313756" cy="569349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Modelling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0C3E15-845D-8747-9CCE-6AF3CB84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3" y="1003655"/>
            <a:ext cx="3784557" cy="4850690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CFD simulation of controlled CO</a:t>
            </a:r>
            <a:r>
              <a:rPr lang="en-US" baseline="-25000" dirty="0"/>
              <a:t>2</a:t>
            </a:r>
            <a:r>
              <a:rPr lang="en-US" dirty="0"/>
              <a:t> experiments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1D diffusion-advection contaminant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1FB664-F782-CC47-A288-825D531CE9E6}"/>
              </a:ext>
            </a:extLst>
          </p:cNvPr>
          <p:cNvGrpSpPr/>
          <p:nvPr/>
        </p:nvGrpSpPr>
        <p:grpSpPr>
          <a:xfrm>
            <a:off x="2964431" y="6179440"/>
            <a:ext cx="4009617" cy="518557"/>
            <a:chOff x="2964431" y="6179440"/>
            <a:chExt cx="4009617" cy="518557"/>
          </a:xfrm>
        </p:grpSpPr>
        <p:pic>
          <p:nvPicPr>
            <p:cNvPr id="4" name="Picture 3" descr="Logo, icon&#10;&#10;Description automatically generated">
              <a:extLst>
                <a:ext uri="{FF2B5EF4-FFF2-40B4-BE49-F238E27FC236}">
                  <a16:creationId xmlns:a16="http://schemas.microsoft.com/office/drawing/2014/main" id="{3CD42DCA-83F5-458F-8460-C96D762A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431" y="6179440"/>
              <a:ext cx="1969588" cy="51855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222A3DF-4D40-46EE-8673-9D3DAE957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17951" y="6179440"/>
              <a:ext cx="1756097" cy="5184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90C96C0-769E-44CF-BA7A-ED08DDE330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237"/>
          <a:stretch/>
        </p:blipFill>
        <p:spPr>
          <a:xfrm>
            <a:off x="5663600" y="355289"/>
            <a:ext cx="6096000" cy="751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E550DB-999E-466C-ACA9-EFE7159CDA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874"/>
          <a:stretch/>
        </p:blipFill>
        <p:spPr>
          <a:xfrm>
            <a:off x="5663600" y="1179576"/>
            <a:ext cx="6096000" cy="12306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550ACE-39B2-42F4-8F12-5C9F228BB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928" y="2410249"/>
            <a:ext cx="3260179" cy="24480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7DC574A-F90B-4300-B0D8-5E140CC4830F}"/>
              </a:ext>
            </a:extLst>
          </p:cNvPr>
          <p:cNvSpPr/>
          <p:nvPr/>
        </p:nvSpPr>
        <p:spPr>
          <a:xfrm>
            <a:off x="11067369" y="2035911"/>
            <a:ext cx="265176" cy="420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DF8B84-12BD-45B6-86F1-5267AB76D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93" y="3987809"/>
            <a:ext cx="6025896" cy="20290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3F4267E-D5C6-4B99-B71D-D726A6C19B28}"/>
              </a:ext>
            </a:extLst>
          </p:cNvPr>
          <p:cNvSpPr/>
          <p:nvPr/>
        </p:nvSpPr>
        <p:spPr>
          <a:xfrm>
            <a:off x="5812951" y="3696380"/>
            <a:ext cx="265176" cy="420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C27CF1-C62C-4FB8-BD33-A2D170D9FAB5}"/>
              </a:ext>
            </a:extLst>
          </p:cNvPr>
          <p:cNvSpPr txBox="1"/>
          <p:nvPr/>
        </p:nvSpPr>
        <p:spPr>
          <a:xfrm>
            <a:off x="11677650" y="625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BB36D1A-5590-4765-9FEF-3B9BC1FEB309}" type="slidenum">
              <a:rPr lang="en-NL" smtClean="0">
                <a:solidFill>
                  <a:schemeClr val="bg1"/>
                </a:solidFill>
              </a:rPr>
              <a:t>4</a:t>
            </a:fld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90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B1C12E-5119-4186-B574-97820034D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59" b="51212"/>
          <a:stretch/>
        </p:blipFill>
        <p:spPr>
          <a:xfrm>
            <a:off x="2444405" y="3069213"/>
            <a:ext cx="3436360" cy="151063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85A173-EE5B-4443-8B4B-77C9A72C4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894" y="355288"/>
            <a:ext cx="11313756" cy="569349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Risk and secondary infections estimates from </a:t>
            </a:r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0C3E15-845D-8747-9CCE-6AF3CB84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3" y="1003655"/>
            <a:ext cx="3588347" cy="485069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In service estimation: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Viral load will vary per person 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Quanta released depends on activity level</a:t>
            </a: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3CD42DCA-83F5-458F-8460-C96D762A4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31" y="6179440"/>
            <a:ext cx="1969588" cy="5185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22A3DF-4D40-46EE-8673-9D3DAE9571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951" y="6179440"/>
            <a:ext cx="1756097" cy="51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4A952BFA-0A5B-48AF-A085-F7A6AE53B6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4196755"/>
                  </p:ext>
                </p:extLst>
              </p:nvPr>
            </p:nvGraphicFramePr>
            <p:xfrm>
              <a:off x="2627539" y="3842665"/>
              <a:ext cx="9200568" cy="201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18488">
                      <a:extLst>
                        <a:ext uri="{9D8B030D-6E8A-4147-A177-3AD203B41FA5}">
                          <a16:colId xmlns:a16="http://schemas.microsoft.com/office/drawing/2014/main" val="3986627190"/>
                        </a:ext>
                      </a:extLst>
                    </a:gridCol>
                    <a:gridCol w="1527048">
                      <a:extLst>
                        <a:ext uri="{9D8B030D-6E8A-4147-A177-3AD203B41FA5}">
                          <a16:colId xmlns:a16="http://schemas.microsoft.com/office/drawing/2014/main" val="2907385302"/>
                        </a:ext>
                      </a:extLst>
                    </a:gridCol>
                    <a:gridCol w="1513758">
                      <a:extLst>
                        <a:ext uri="{9D8B030D-6E8A-4147-A177-3AD203B41FA5}">
                          <a16:colId xmlns:a16="http://schemas.microsoft.com/office/drawing/2014/main" val="4011113804"/>
                        </a:ext>
                      </a:extLst>
                    </a:gridCol>
                    <a:gridCol w="1513758">
                      <a:extLst>
                        <a:ext uri="{9D8B030D-6E8A-4147-A177-3AD203B41FA5}">
                          <a16:colId xmlns:a16="http://schemas.microsoft.com/office/drawing/2014/main" val="4232559627"/>
                        </a:ext>
                      </a:extLst>
                    </a:gridCol>
                    <a:gridCol w="1513758">
                      <a:extLst>
                        <a:ext uri="{9D8B030D-6E8A-4147-A177-3AD203B41FA5}">
                          <a16:colId xmlns:a16="http://schemas.microsoft.com/office/drawing/2014/main" val="3973276999"/>
                        </a:ext>
                      </a:extLst>
                    </a:gridCol>
                    <a:gridCol w="1513758">
                      <a:extLst>
                        <a:ext uri="{9D8B030D-6E8A-4147-A177-3AD203B41FA5}">
                          <a16:colId xmlns:a16="http://schemas.microsoft.com/office/drawing/2014/main" val="187791479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1 infected in carriage </a:t>
                          </a:r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Prevalence of virus 1/500 </a:t>
                          </a:r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6262566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NL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=100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=100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1663052"/>
                      </a:ext>
                    </a:extLst>
                  </a:tr>
                  <a:tr h="630000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136 passengers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2600 ppm</a:t>
                          </a:r>
                          <a:endParaRPr lang="en-N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Individual infection risk</a:t>
                          </a:r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0.043 %</a:t>
                          </a:r>
                          <a:endParaRPr lang="en-N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4.17 %</a:t>
                          </a:r>
                          <a:endParaRPr lang="en-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0.012 %</a:t>
                          </a:r>
                          <a:endParaRPr lang="en-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1.12 %</a:t>
                          </a:r>
                          <a:endParaRPr lang="en-N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2462394"/>
                      </a:ext>
                    </a:extLst>
                  </a:tr>
                  <a:tr h="596420">
                    <a:tc vMerge="1"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Secondary infections</a:t>
                          </a:r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0.058</a:t>
                          </a:r>
                          <a:endParaRPr lang="en-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5.63</a:t>
                          </a:r>
                          <a:endParaRPr lang="en-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0.016</a:t>
                          </a:r>
                          <a:endParaRPr lang="en-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1.51</a:t>
                          </a:r>
                          <a:endParaRPr lang="en-N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7937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4A952BFA-0A5B-48AF-A085-F7A6AE53B6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4196755"/>
                  </p:ext>
                </p:extLst>
              </p:nvPr>
            </p:nvGraphicFramePr>
            <p:xfrm>
              <a:off x="2627539" y="3842665"/>
              <a:ext cx="9200568" cy="201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18488">
                      <a:extLst>
                        <a:ext uri="{9D8B030D-6E8A-4147-A177-3AD203B41FA5}">
                          <a16:colId xmlns:a16="http://schemas.microsoft.com/office/drawing/2014/main" val="3986627190"/>
                        </a:ext>
                      </a:extLst>
                    </a:gridCol>
                    <a:gridCol w="1527048">
                      <a:extLst>
                        <a:ext uri="{9D8B030D-6E8A-4147-A177-3AD203B41FA5}">
                          <a16:colId xmlns:a16="http://schemas.microsoft.com/office/drawing/2014/main" val="2907385302"/>
                        </a:ext>
                      </a:extLst>
                    </a:gridCol>
                    <a:gridCol w="1513758">
                      <a:extLst>
                        <a:ext uri="{9D8B030D-6E8A-4147-A177-3AD203B41FA5}">
                          <a16:colId xmlns:a16="http://schemas.microsoft.com/office/drawing/2014/main" val="4011113804"/>
                        </a:ext>
                      </a:extLst>
                    </a:gridCol>
                    <a:gridCol w="1513758">
                      <a:extLst>
                        <a:ext uri="{9D8B030D-6E8A-4147-A177-3AD203B41FA5}">
                          <a16:colId xmlns:a16="http://schemas.microsoft.com/office/drawing/2014/main" val="4232559627"/>
                        </a:ext>
                      </a:extLst>
                    </a:gridCol>
                    <a:gridCol w="1513758">
                      <a:extLst>
                        <a:ext uri="{9D8B030D-6E8A-4147-A177-3AD203B41FA5}">
                          <a16:colId xmlns:a16="http://schemas.microsoft.com/office/drawing/2014/main" val="3973276999"/>
                        </a:ext>
                      </a:extLst>
                    </a:gridCol>
                    <a:gridCol w="1513758">
                      <a:extLst>
                        <a:ext uri="{9D8B030D-6E8A-4147-A177-3AD203B41FA5}">
                          <a16:colId xmlns:a16="http://schemas.microsoft.com/office/drawing/2014/main" val="18779147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1 infected in carriage </a:t>
                          </a:r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Prevalence of virus 1/500 </a:t>
                          </a:r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62625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8032" t="-108333" r="-300000" b="-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309274" t="-108333" r="-201210" b="-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6"/>
                          <a:stretch>
                            <a:fillRect l="-407631" t="-108333" r="-100402" b="-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6"/>
                          <a:stretch>
                            <a:fillRect l="-509677" t="-108333" r="-806" b="-37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1663052"/>
                      </a:ext>
                    </a:extLst>
                  </a:tr>
                  <a:tr h="640080">
                    <a:tc rowSpan="2"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52" t="-59242" r="-468421" b="-71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Individual infection risk</a:t>
                          </a:r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0.043 %</a:t>
                          </a:r>
                          <a:endParaRPr lang="en-N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4.17 %</a:t>
                          </a:r>
                          <a:endParaRPr lang="en-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0.012 %</a:t>
                          </a:r>
                          <a:endParaRPr lang="en-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1.12 %</a:t>
                          </a:r>
                          <a:endParaRPr lang="en-N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2462394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Secondary infections</a:t>
                          </a:r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0.058</a:t>
                          </a:r>
                          <a:endParaRPr lang="en-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5.63</a:t>
                          </a:r>
                          <a:endParaRPr lang="en-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0.016</a:t>
                          </a:r>
                          <a:endParaRPr lang="en-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1.51</a:t>
                          </a:r>
                          <a:endParaRPr lang="en-N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7937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DDDFDB33-E3AC-4B53-84FD-55AD8CA715B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215886" y="1021790"/>
                <a:ext cx="3818050" cy="24957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dirty="0"/>
                  <a:t>Individual infection risk from CO2: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𝑞𝑓𝑇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with 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DDDFDB33-E3AC-4B53-84FD-55AD8CA71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5886" y="1021790"/>
                <a:ext cx="3818050" cy="2495780"/>
              </a:xfrm>
              <a:prstGeom prst="rect">
                <a:avLst/>
              </a:prstGeom>
              <a:blipFill>
                <a:blip r:embed="rId7"/>
                <a:stretch>
                  <a:fillRect l="-3974" t="-45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99ED7C-3F84-49D8-BB02-3655C6455E60}"/>
              </a:ext>
            </a:extLst>
          </p:cNvPr>
          <p:cNvSpPr txBox="1"/>
          <p:nvPr/>
        </p:nvSpPr>
        <p:spPr>
          <a:xfrm>
            <a:off x="11677650" y="625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BB36D1A-5590-4765-9FEF-3B9BC1FEB309}" type="slidenum">
              <a:rPr lang="en-NL" smtClean="0">
                <a:solidFill>
                  <a:schemeClr val="bg1"/>
                </a:solidFill>
              </a:rPr>
              <a:t>5</a:t>
            </a:fld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4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56975203-4504-47BB-8A38-D14A805A2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293446"/>
              </p:ext>
            </p:extLst>
          </p:nvPr>
        </p:nvGraphicFramePr>
        <p:xfrm>
          <a:off x="3905711" y="2519757"/>
          <a:ext cx="8161287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483">
                  <a:extLst>
                    <a:ext uri="{9D8B030D-6E8A-4147-A177-3AD203B41FA5}">
                      <a16:colId xmlns:a16="http://schemas.microsoft.com/office/drawing/2014/main" val="3718681043"/>
                    </a:ext>
                  </a:extLst>
                </a:gridCol>
                <a:gridCol w="2177268">
                  <a:extLst>
                    <a:ext uri="{9D8B030D-6E8A-4147-A177-3AD203B41FA5}">
                      <a16:colId xmlns:a16="http://schemas.microsoft.com/office/drawing/2014/main" val="3276234589"/>
                    </a:ext>
                  </a:extLst>
                </a:gridCol>
                <a:gridCol w="2177268">
                  <a:extLst>
                    <a:ext uri="{9D8B030D-6E8A-4147-A177-3AD203B41FA5}">
                      <a16:colId xmlns:a16="http://schemas.microsoft.com/office/drawing/2014/main" val="1622093897"/>
                    </a:ext>
                  </a:extLst>
                </a:gridCol>
                <a:gridCol w="2177268">
                  <a:extLst>
                    <a:ext uri="{9D8B030D-6E8A-4147-A177-3AD203B41FA5}">
                      <a16:colId xmlns:a16="http://schemas.microsoft.com/office/drawing/2014/main" val="266734925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Source location</a:t>
                      </a:r>
                      <a:endParaRPr lang="en-NL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Centre</a:t>
                      </a:r>
                      <a:endParaRPr lang="en-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Average of all locations</a:t>
                      </a:r>
                      <a:endParaRPr lang="en-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End</a:t>
                      </a:r>
                      <a:endParaRPr lang="en-NL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17617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Difference</a:t>
                      </a:r>
                      <a:endParaRPr lang="en-NL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+ 28 %</a:t>
                      </a:r>
                      <a:endParaRPr lang="en-NL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  <a:endParaRPr lang="en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- 49 %</a:t>
                      </a:r>
                      <a:endParaRPr lang="en-NL" sz="16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92909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7297A0-DD54-40F3-B74E-5A6F4EE5D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97846"/>
              </p:ext>
            </p:extLst>
          </p:nvPr>
        </p:nvGraphicFramePr>
        <p:xfrm>
          <a:off x="3904488" y="3366328"/>
          <a:ext cx="8161287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483">
                  <a:extLst>
                    <a:ext uri="{9D8B030D-6E8A-4147-A177-3AD203B41FA5}">
                      <a16:colId xmlns:a16="http://schemas.microsoft.com/office/drawing/2014/main" val="3718681043"/>
                    </a:ext>
                  </a:extLst>
                </a:gridCol>
                <a:gridCol w="2177268">
                  <a:extLst>
                    <a:ext uri="{9D8B030D-6E8A-4147-A177-3AD203B41FA5}">
                      <a16:colId xmlns:a16="http://schemas.microsoft.com/office/drawing/2014/main" val="3276234589"/>
                    </a:ext>
                  </a:extLst>
                </a:gridCol>
                <a:gridCol w="2177268">
                  <a:extLst>
                    <a:ext uri="{9D8B030D-6E8A-4147-A177-3AD203B41FA5}">
                      <a16:colId xmlns:a16="http://schemas.microsoft.com/office/drawing/2014/main" val="3871429588"/>
                    </a:ext>
                  </a:extLst>
                </a:gridCol>
                <a:gridCol w="2177268">
                  <a:extLst>
                    <a:ext uri="{9D8B030D-6E8A-4147-A177-3AD203B41FA5}">
                      <a16:colId xmlns:a16="http://schemas.microsoft.com/office/drawing/2014/main" val="266734925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Ventilation rate</a:t>
                      </a:r>
                      <a:endParaRPr lang="en-NL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ventilation</a:t>
                      </a:r>
                      <a:endParaRPr lang="en-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Operational</a:t>
                      </a:r>
                      <a:endParaRPr lang="en-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Maximum </a:t>
                      </a:r>
                      <a:endParaRPr lang="en-NL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17617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Difference</a:t>
                      </a:r>
                      <a:endParaRPr lang="en-NL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+ 229 %</a:t>
                      </a:r>
                      <a:endParaRPr lang="en-NL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  <a:endParaRPr lang="en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- 51 %</a:t>
                      </a:r>
                      <a:endParaRPr lang="en-NL" sz="16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92909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571416BC-A04A-483E-83D9-686BF1419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35268"/>
              </p:ext>
            </p:extLst>
          </p:nvPr>
        </p:nvGraphicFramePr>
        <p:xfrm>
          <a:off x="3905508" y="4212899"/>
          <a:ext cx="8159344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484">
                  <a:extLst>
                    <a:ext uri="{9D8B030D-6E8A-4147-A177-3AD203B41FA5}">
                      <a16:colId xmlns:a16="http://schemas.microsoft.com/office/drawing/2014/main" val="3718681043"/>
                    </a:ext>
                  </a:extLst>
                </a:gridCol>
                <a:gridCol w="1632465">
                  <a:extLst>
                    <a:ext uri="{9D8B030D-6E8A-4147-A177-3AD203B41FA5}">
                      <a16:colId xmlns:a16="http://schemas.microsoft.com/office/drawing/2014/main" val="3664369639"/>
                    </a:ext>
                  </a:extLst>
                </a:gridCol>
                <a:gridCol w="1632465">
                  <a:extLst>
                    <a:ext uri="{9D8B030D-6E8A-4147-A177-3AD203B41FA5}">
                      <a16:colId xmlns:a16="http://schemas.microsoft.com/office/drawing/2014/main" val="3276234589"/>
                    </a:ext>
                  </a:extLst>
                </a:gridCol>
                <a:gridCol w="1632465">
                  <a:extLst>
                    <a:ext uri="{9D8B030D-6E8A-4147-A177-3AD203B41FA5}">
                      <a16:colId xmlns:a16="http://schemas.microsoft.com/office/drawing/2014/main" val="2667349252"/>
                    </a:ext>
                  </a:extLst>
                </a:gridCol>
                <a:gridCol w="1632465">
                  <a:extLst>
                    <a:ext uri="{9D8B030D-6E8A-4147-A177-3AD203B41FA5}">
                      <a16:colId xmlns:a16="http://schemas.microsoft.com/office/drawing/2014/main" val="209130466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Physical distancing</a:t>
                      </a:r>
                      <a:endParaRPr lang="en-NL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 rows</a:t>
                      </a:r>
                      <a:endParaRPr lang="en-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row</a:t>
                      </a:r>
                      <a:endParaRPr lang="en-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rows </a:t>
                      </a:r>
                      <a:endParaRPr lang="en-NL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rows</a:t>
                      </a:r>
                      <a:endParaRPr lang="en-NL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17617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Difference</a:t>
                      </a:r>
                      <a:endParaRPr lang="en-NL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  <a:endParaRPr lang="en-NL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- 6 %</a:t>
                      </a:r>
                      <a:endParaRPr lang="en-NL" sz="16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- 14 %</a:t>
                      </a:r>
                      <a:endParaRPr lang="en-NL" sz="16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- 22 %</a:t>
                      </a:r>
                      <a:endParaRPr lang="en-NL" sz="16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9290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90DEDFC-5C8A-4E89-A0CB-C6E67211E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343668"/>
              </p:ext>
            </p:extLst>
          </p:nvPr>
        </p:nvGraphicFramePr>
        <p:xfrm>
          <a:off x="3905710" y="5059470"/>
          <a:ext cx="8161284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483">
                  <a:extLst>
                    <a:ext uri="{9D8B030D-6E8A-4147-A177-3AD203B41FA5}">
                      <a16:colId xmlns:a16="http://schemas.microsoft.com/office/drawing/2014/main" val="3718681043"/>
                    </a:ext>
                  </a:extLst>
                </a:gridCol>
                <a:gridCol w="2177267">
                  <a:extLst>
                    <a:ext uri="{9D8B030D-6E8A-4147-A177-3AD203B41FA5}">
                      <a16:colId xmlns:a16="http://schemas.microsoft.com/office/drawing/2014/main" val="1869306509"/>
                    </a:ext>
                  </a:extLst>
                </a:gridCol>
                <a:gridCol w="2177267">
                  <a:extLst>
                    <a:ext uri="{9D8B030D-6E8A-4147-A177-3AD203B41FA5}">
                      <a16:colId xmlns:a16="http://schemas.microsoft.com/office/drawing/2014/main" val="3276234589"/>
                    </a:ext>
                  </a:extLst>
                </a:gridCol>
                <a:gridCol w="2177267">
                  <a:extLst>
                    <a:ext uri="{9D8B030D-6E8A-4147-A177-3AD203B41FA5}">
                      <a16:colId xmlns:a16="http://schemas.microsoft.com/office/drawing/2014/main" val="266734925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Journey duration</a:t>
                      </a:r>
                      <a:endParaRPr lang="en-NL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½ hour</a:t>
                      </a:r>
                      <a:endParaRPr lang="en-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  <a:endParaRPr lang="en-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hours</a:t>
                      </a:r>
                      <a:endParaRPr lang="en-NL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17617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Difference</a:t>
                      </a:r>
                      <a:endParaRPr lang="en-NL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- 58 %</a:t>
                      </a:r>
                      <a:endParaRPr lang="en-NL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  <a:endParaRPr lang="en-NL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+ 117 %</a:t>
                      </a:r>
                      <a:endParaRPr lang="en-NL" sz="16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92909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B13218A1-EF4A-45A7-9E6D-C301B0E9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217806"/>
              </p:ext>
            </p:extLst>
          </p:nvPr>
        </p:nvGraphicFramePr>
        <p:xfrm>
          <a:off x="3905508" y="5906039"/>
          <a:ext cx="8159346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483">
                  <a:extLst>
                    <a:ext uri="{9D8B030D-6E8A-4147-A177-3AD203B41FA5}">
                      <a16:colId xmlns:a16="http://schemas.microsoft.com/office/drawing/2014/main" val="3718681043"/>
                    </a:ext>
                  </a:extLst>
                </a:gridCol>
                <a:gridCol w="1333867">
                  <a:extLst>
                    <a:ext uri="{9D8B030D-6E8A-4147-A177-3AD203B41FA5}">
                      <a16:colId xmlns:a16="http://schemas.microsoft.com/office/drawing/2014/main" val="3664369639"/>
                    </a:ext>
                  </a:extLst>
                </a:gridCol>
                <a:gridCol w="1605890">
                  <a:extLst>
                    <a:ext uri="{9D8B030D-6E8A-4147-A177-3AD203B41FA5}">
                      <a16:colId xmlns:a16="http://schemas.microsoft.com/office/drawing/2014/main" val="3276234589"/>
                    </a:ext>
                  </a:extLst>
                </a:gridCol>
                <a:gridCol w="1581055">
                  <a:extLst>
                    <a:ext uri="{9D8B030D-6E8A-4147-A177-3AD203B41FA5}">
                      <a16:colId xmlns:a16="http://schemas.microsoft.com/office/drawing/2014/main" val="2667349252"/>
                    </a:ext>
                  </a:extLst>
                </a:gridCol>
                <a:gridCol w="2009051">
                  <a:extLst>
                    <a:ext uri="{9D8B030D-6E8A-4147-A177-3AD203B41FA5}">
                      <a16:colId xmlns:a16="http://schemas.microsoft.com/office/drawing/2014/main" val="209130466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Filtration</a:t>
                      </a:r>
                      <a:r>
                        <a:rPr lang="en-US" sz="1600" dirty="0"/>
                        <a:t> </a:t>
                      </a:r>
                      <a:endParaRPr lang="en-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filtration</a:t>
                      </a:r>
                      <a:endParaRPr lang="en-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filter (10%)</a:t>
                      </a:r>
                      <a:endParaRPr lang="en-NL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filters (20%)</a:t>
                      </a:r>
                      <a:endParaRPr lang="en-NL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Full removal (100%)</a:t>
                      </a:r>
                      <a:endParaRPr lang="en-NL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17617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Difference</a:t>
                      </a:r>
                      <a:endParaRPr lang="en-NL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  <a:endParaRPr lang="en-NL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- 13 %</a:t>
                      </a:r>
                      <a:endParaRPr lang="en-NL" sz="16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- 23 %</a:t>
                      </a:r>
                      <a:endParaRPr lang="en-NL" sz="16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- 61 %</a:t>
                      </a:r>
                      <a:endParaRPr lang="en-NL" sz="16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92909"/>
                  </a:ext>
                </a:extLst>
              </a:tr>
            </a:tbl>
          </a:graphicData>
        </a:graphic>
      </p:graphicFrame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470568F-26F6-4A56-A65A-5E3689C310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4001" y="281401"/>
            <a:ext cx="5039360" cy="569349"/>
          </a:xfrm>
        </p:spPr>
        <p:txBody>
          <a:bodyPr anchor="ctr" anchorCtr="0">
            <a:normAutofit fontScale="925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Infection risk dependence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1A5BE80-D5D9-4ACC-8644-CDE987A19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2072639"/>
            <a:ext cx="3393440" cy="378170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Average risk of 1D model for an unknown source location equals risk of fully mixed model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Except when physical distancing is included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18A28876-1C62-4EAA-9076-0FE2AB9B5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781968"/>
                  </p:ext>
                </p:extLst>
              </p:nvPr>
            </p:nvGraphicFramePr>
            <p:xfrm>
              <a:off x="7495612" y="1739961"/>
              <a:ext cx="4569240" cy="670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9483">
                      <a:extLst>
                        <a:ext uri="{9D8B030D-6E8A-4147-A177-3AD203B41FA5}">
                          <a16:colId xmlns:a16="http://schemas.microsoft.com/office/drawing/2014/main" val="3718681043"/>
                        </a:ext>
                      </a:extLst>
                    </a:gridCol>
                    <a:gridCol w="1333867">
                      <a:extLst>
                        <a:ext uri="{9D8B030D-6E8A-4147-A177-3AD203B41FA5}">
                          <a16:colId xmlns:a16="http://schemas.microsoft.com/office/drawing/2014/main" val="3664369639"/>
                        </a:ext>
                      </a:extLst>
                    </a:gridCol>
                    <a:gridCol w="1605890">
                      <a:extLst>
                        <a:ext uri="{9D8B030D-6E8A-4147-A177-3AD203B41FA5}">
                          <a16:colId xmlns:a16="http://schemas.microsoft.com/office/drawing/2014/main" val="3276234589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Quanta</a:t>
                          </a:r>
                          <a:r>
                            <a:rPr lang="en-US" sz="1600" dirty="0"/>
                            <a:t> </a:t>
                          </a:r>
                          <a:endParaRPr lang="en-NL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en-NL" sz="16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100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en-NL" sz="16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917617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Difference</a:t>
                          </a:r>
                          <a:endParaRPr lang="en-NL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  <a:endParaRPr lang="en-NL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+ 9731 %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02929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18A28876-1C62-4EAA-9076-0FE2AB9B5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781968"/>
                  </p:ext>
                </p:extLst>
              </p:nvPr>
            </p:nvGraphicFramePr>
            <p:xfrm>
              <a:off x="7495612" y="1739961"/>
              <a:ext cx="4569240" cy="670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9483">
                      <a:extLst>
                        <a:ext uri="{9D8B030D-6E8A-4147-A177-3AD203B41FA5}">
                          <a16:colId xmlns:a16="http://schemas.microsoft.com/office/drawing/2014/main" val="3718681043"/>
                        </a:ext>
                      </a:extLst>
                    </a:gridCol>
                    <a:gridCol w="1333867">
                      <a:extLst>
                        <a:ext uri="{9D8B030D-6E8A-4147-A177-3AD203B41FA5}">
                          <a16:colId xmlns:a16="http://schemas.microsoft.com/office/drawing/2014/main" val="3664369639"/>
                        </a:ext>
                      </a:extLst>
                    </a:gridCol>
                    <a:gridCol w="1605890">
                      <a:extLst>
                        <a:ext uri="{9D8B030D-6E8A-4147-A177-3AD203B41FA5}">
                          <a16:colId xmlns:a16="http://schemas.microsoft.com/office/drawing/2014/main" val="3276234589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Quanta</a:t>
                          </a:r>
                          <a:r>
                            <a:rPr lang="en-US" sz="1600" dirty="0"/>
                            <a:t> </a:t>
                          </a:r>
                          <a:endParaRPr lang="en-NL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2831" t="-5357" r="-121461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84848" t="-5357" r="-758" b="-1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917617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Difference</a:t>
                          </a:r>
                          <a:endParaRPr lang="en-NL" sz="16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  <a:endParaRPr lang="en-NL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+ 9731 %</a:t>
                          </a:r>
                          <a:endParaRPr lang="en-NL" sz="1600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02929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1BE3EAC6-0125-4AF3-A2BA-F56EB613BA0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495612" y="497022"/>
                <a:ext cx="5120641" cy="1013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dirty="0"/>
                  <a:t>Individual infection risk:</a:t>
                </a: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nary>
                                <m:nary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dt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1BE3EAC6-0125-4AF3-A2BA-F56EB613B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95612" y="497022"/>
                <a:ext cx="5120641" cy="1013266"/>
              </a:xfrm>
              <a:prstGeom prst="rect">
                <a:avLst/>
              </a:prstGeom>
              <a:blipFill>
                <a:blip r:embed="rId3"/>
                <a:stretch>
                  <a:fillRect l="-3095" t="-108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A4B18FC-C58A-4A92-906F-5CCAA14C52EE}"/>
              </a:ext>
            </a:extLst>
          </p:cNvPr>
          <p:cNvSpPr txBox="1">
            <a:spLocks/>
          </p:cNvSpPr>
          <p:nvPr/>
        </p:nvSpPr>
        <p:spPr bwMode="auto">
          <a:xfrm>
            <a:off x="254000" y="1003656"/>
            <a:ext cx="6929119" cy="73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Individual infection risk is estimated with fully mixed and 1D model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Base configuration “0”: infection probability </a:t>
            </a:r>
            <a:r>
              <a:rPr lang="en-NL" dirty="0"/>
              <a:t>0.05</a:t>
            </a:r>
            <a:r>
              <a:rPr lang="en-US" dirty="0"/>
              <a:t>6</a:t>
            </a:r>
            <a:r>
              <a:rPr lang="en-NL" dirty="0"/>
              <a:t> %</a:t>
            </a:r>
            <a:endParaRPr lang="en-US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00360-620D-4E16-99BC-F8B7AFF56748}"/>
              </a:ext>
            </a:extLst>
          </p:cNvPr>
          <p:cNvSpPr txBox="1"/>
          <p:nvPr/>
        </p:nvSpPr>
        <p:spPr>
          <a:xfrm>
            <a:off x="11677650" y="6518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BB36D1A-5590-4765-9FEF-3B9BC1FEB309}" type="slidenum">
              <a:rPr lang="en-NL" smtClean="0">
                <a:solidFill>
                  <a:schemeClr val="bg1"/>
                </a:solidFill>
              </a:rPr>
              <a:t>6</a:t>
            </a:fld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28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85A173-EE5B-4443-8B4B-77C9A72C4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894" y="355288"/>
            <a:ext cx="11313756" cy="569349"/>
          </a:xfrm>
        </p:spPr>
        <p:txBody>
          <a:bodyPr anchor="ctr" anchorCtr="0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Concerns HVAC design and possible workaround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613605E8-305A-474C-B1DE-7AF310E5AE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25206849"/>
                  </p:ext>
                </p:extLst>
              </p:nvPr>
            </p:nvGraphicFramePr>
            <p:xfrm>
              <a:off x="6547749" y="2990282"/>
              <a:ext cx="4644000" cy="248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88000">
                      <a:extLst>
                        <a:ext uri="{9D8B030D-6E8A-4147-A177-3AD203B41FA5}">
                          <a16:colId xmlns:a16="http://schemas.microsoft.com/office/drawing/2014/main" val="3085326167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30271139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Fresh air supply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oMath>
                          </a14:m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2539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Design specification</a:t>
                          </a:r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20 – 26.7</a:t>
                          </a:r>
                          <a:endParaRPr lang="en-N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80934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 service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CO</a:t>
                          </a:r>
                          <a:r>
                            <a:rPr lang="en-US" baseline="-25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dirty="0"/>
                            <a:t> measurements</a:t>
                          </a:r>
                          <a:endParaRPr lang="en-NL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9.9 – 10.8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0503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CFD controlled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CO</a:t>
                          </a:r>
                          <a:r>
                            <a:rPr lang="en-US" baseline="-25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&lt; 14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2886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1D-model controlled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CO</a:t>
                          </a:r>
                          <a:r>
                            <a:rPr lang="en-US" baseline="-25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11.4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717129"/>
                      </a:ext>
                    </a:extLst>
                  </a:tr>
                  <a:tr h="277765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CO</a:t>
                          </a:r>
                          <a:r>
                            <a:rPr lang="en-US" baseline="-25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dirty="0"/>
                            <a:t> decay curves 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10.7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93515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613605E8-305A-474C-B1DE-7AF310E5AEA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25206849"/>
                  </p:ext>
                </p:extLst>
              </p:nvPr>
            </p:nvGraphicFramePr>
            <p:xfrm>
              <a:off x="6547749" y="2990282"/>
              <a:ext cx="4644000" cy="248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88000">
                      <a:extLst>
                        <a:ext uri="{9D8B030D-6E8A-4147-A177-3AD203B41FA5}">
                          <a16:colId xmlns:a16="http://schemas.microsoft.com/office/drawing/2014/main" val="3085326167"/>
                        </a:ext>
                      </a:extLst>
                    </a:gridCol>
                    <a:gridCol w="1656000">
                      <a:extLst>
                        <a:ext uri="{9D8B030D-6E8A-4147-A177-3AD203B41FA5}">
                          <a16:colId xmlns:a16="http://schemas.microsoft.com/office/drawing/2014/main" val="302711394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0515" t="-4762" r="-735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25395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Design specification</a:t>
                          </a:r>
                          <a:endParaRPr lang="en-N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20 – 26.7</a:t>
                          </a:r>
                          <a:endParaRPr lang="en-N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80934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 service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CO</a:t>
                          </a:r>
                          <a:r>
                            <a:rPr lang="en-US" baseline="-25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dirty="0"/>
                            <a:t> measurements</a:t>
                          </a:r>
                          <a:endParaRPr lang="en-NL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9.9 – 10.8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0503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CFD controlled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CO</a:t>
                          </a:r>
                          <a:r>
                            <a:rPr lang="en-US" baseline="-25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&lt; 14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72886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1D-model controlled 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CO</a:t>
                          </a:r>
                          <a:r>
                            <a:rPr lang="en-US" baseline="-25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11.4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7171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CO</a:t>
                          </a:r>
                          <a:r>
                            <a:rPr lang="en-US" baseline="-25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dirty="0"/>
                            <a:t> decay curves 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10.7</a:t>
                          </a:r>
                          <a:endParaRPr lang="en-NL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93515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3CD42DCA-83F5-458F-8460-C96D762A4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31" y="6179440"/>
            <a:ext cx="1969588" cy="5185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22A3DF-4D40-46EE-8673-9D3DAE9571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951" y="6179440"/>
            <a:ext cx="1756097" cy="518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89DA89-1236-437F-8A1A-685786C4807E}"/>
              </a:ext>
            </a:extLst>
          </p:cNvPr>
          <p:cNvCxnSpPr>
            <a:cxnSpLocks/>
          </p:cNvCxnSpPr>
          <p:nvPr/>
        </p:nvCxnSpPr>
        <p:spPr>
          <a:xfrm>
            <a:off x="3049430" y="3230769"/>
            <a:ext cx="2" cy="48152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AA07BF-349D-48AE-95CC-19254E20D797}"/>
              </a:ext>
            </a:extLst>
          </p:cNvPr>
          <p:cNvCxnSpPr>
            <a:cxnSpLocks/>
          </p:cNvCxnSpPr>
          <p:nvPr/>
        </p:nvCxnSpPr>
        <p:spPr>
          <a:xfrm>
            <a:off x="3592481" y="3234640"/>
            <a:ext cx="2" cy="48152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F99158-12DB-47F6-B274-A193F717223D}"/>
              </a:ext>
            </a:extLst>
          </p:cNvPr>
          <p:cNvCxnSpPr>
            <a:cxnSpLocks/>
          </p:cNvCxnSpPr>
          <p:nvPr/>
        </p:nvCxnSpPr>
        <p:spPr>
          <a:xfrm>
            <a:off x="4664646" y="3253059"/>
            <a:ext cx="2" cy="48152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04A3EE-A1D0-4B44-B29E-338B09208A89}"/>
              </a:ext>
            </a:extLst>
          </p:cNvPr>
          <p:cNvCxnSpPr>
            <a:cxnSpLocks/>
          </p:cNvCxnSpPr>
          <p:nvPr/>
        </p:nvCxnSpPr>
        <p:spPr>
          <a:xfrm>
            <a:off x="5207697" y="3256930"/>
            <a:ext cx="2" cy="48152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6B9D8D-7065-4C04-9D7C-FC47AABD4AFC}"/>
              </a:ext>
            </a:extLst>
          </p:cNvPr>
          <p:cNvCxnSpPr>
            <a:cxnSpLocks/>
          </p:cNvCxnSpPr>
          <p:nvPr/>
        </p:nvCxnSpPr>
        <p:spPr>
          <a:xfrm>
            <a:off x="5743238" y="3232509"/>
            <a:ext cx="2" cy="48152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16467C-3227-4297-A3FC-3A41E593053D}"/>
              </a:ext>
            </a:extLst>
          </p:cNvPr>
          <p:cNvCxnSpPr>
            <a:cxnSpLocks/>
          </p:cNvCxnSpPr>
          <p:nvPr/>
        </p:nvCxnSpPr>
        <p:spPr>
          <a:xfrm>
            <a:off x="925865" y="3230880"/>
            <a:ext cx="2" cy="48152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F49F01-D638-4157-9F57-B7AA47958728}"/>
              </a:ext>
            </a:extLst>
          </p:cNvPr>
          <p:cNvCxnSpPr>
            <a:cxnSpLocks/>
          </p:cNvCxnSpPr>
          <p:nvPr/>
        </p:nvCxnSpPr>
        <p:spPr>
          <a:xfrm>
            <a:off x="1468916" y="3234751"/>
            <a:ext cx="2" cy="481521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rapezoid 15">
            <a:extLst>
              <a:ext uri="{FF2B5EF4-FFF2-40B4-BE49-F238E27FC236}">
                <a16:creationId xmlns:a16="http://schemas.microsoft.com/office/drawing/2014/main" id="{153CB417-FBFD-44F5-9A15-E9D7859FE90D}"/>
              </a:ext>
            </a:extLst>
          </p:cNvPr>
          <p:cNvSpPr/>
          <p:nvPr/>
        </p:nvSpPr>
        <p:spPr>
          <a:xfrm>
            <a:off x="436343" y="1316244"/>
            <a:ext cx="4343900" cy="1323778"/>
          </a:xfrm>
          <a:prstGeom prst="trapezoid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605274-3A4F-477D-8697-5C4F3C126C6F}"/>
              </a:ext>
            </a:extLst>
          </p:cNvPr>
          <p:cNvSpPr/>
          <p:nvPr/>
        </p:nvSpPr>
        <p:spPr>
          <a:xfrm>
            <a:off x="544003" y="1761498"/>
            <a:ext cx="4281113" cy="26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FEFDAD-0209-47A4-9208-03E523BBB34E}"/>
              </a:ext>
            </a:extLst>
          </p:cNvPr>
          <p:cNvCxnSpPr>
            <a:cxnSpLocks/>
          </p:cNvCxnSpPr>
          <p:nvPr/>
        </p:nvCxnSpPr>
        <p:spPr>
          <a:xfrm>
            <a:off x="436343" y="4987424"/>
            <a:ext cx="581714" cy="0"/>
          </a:xfrm>
          <a:prstGeom prst="straightConnector1">
            <a:avLst/>
          </a:prstGeom>
          <a:ln w="19050">
            <a:solidFill>
              <a:srgbClr val="00B0F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1B8944-9B1A-4AD6-8A20-F6772B83F69D}"/>
              </a:ext>
            </a:extLst>
          </p:cNvPr>
          <p:cNvCxnSpPr>
            <a:cxnSpLocks/>
          </p:cNvCxnSpPr>
          <p:nvPr/>
        </p:nvCxnSpPr>
        <p:spPr>
          <a:xfrm>
            <a:off x="2641572" y="1322849"/>
            <a:ext cx="0" cy="424800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">
            <a:extLst>
              <a:ext uri="{FF2B5EF4-FFF2-40B4-BE49-F238E27FC236}">
                <a16:creationId xmlns:a16="http://schemas.microsoft.com/office/drawing/2014/main" id="{FE1D3BD4-76E8-4A26-A285-3D990E2134F5}"/>
              </a:ext>
            </a:extLst>
          </p:cNvPr>
          <p:cNvSpPr/>
          <p:nvPr/>
        </p:nvSpPr>
        <p:spPr>
          <a:xfrm>
            <a:off x="436343" y="2640022"/>
            <a:ext cx="5626225" cy="2944368"/>
          </a:xfrm>
          <a:custGeom>
            <a:avLst/>
            <a:gdLst>
              <a:gd name="connsiteX0" fmla="*/ 0 w 11252450"/>
              <a:gd name="connsiteY0" fmla="*/ 0 h 2944368"/>
              <a:gd name="connsiteX1" fmla="*/ 11252450 w 11252450"/>
              <a:gd name="connsiteY1" fmla="*/ 0 h 2944368"/>
              <a:gd name="connsiteX2" fmla="*/ 11252450 w 11252450"/>
              <a:gd name="connsiteY2" fmla="*/ 2944368 h 2944368"/>
              <a:gd name="connsiteX3" fmla="*/ 0 w 11252450"/>
              <a:gd name="connsiteY3" fmla="*/ 2944368 h 2944368"/>
              <a:gd name="connsiteX4" fmla="*/ 0 w 11252450"/>
              <a:gd name="connsiteY4" fmla="*/ 0 h 2944368"/>
              <a:gd name="connsiteX0" fmla="*/ 0 w 11252450"/>
              <a:gd name="connsiteY0" fmla="*/ 2944368 h 3035808"/>
              <a:gd name="connsiteX1" fmla="*/ 0 w 11252450"/>
              <a:gd name="connsiteY1" fmla="*/ 0 h 3035808"/>
              <a:gd name="connsiteX2" fmla="*/ 11252450 w 11252450"/>
              <a:gd name="connsiteY2" fmla="*/ 0 h 3035808"/>
              <a:gd name="connsiteX3" fmla="*/ 11252450 w 11252450"/>
              <a:gd name="connsiteY3" fmla="*/ 2944368 h 3035808"/>
              <a:gd name="connsiteX4" fmla="*/ 91440 w 11252450"/>
              <a:gd name="connsiteY4" fmla="*/ 3035808 h 3035808"/>
              <a:gd name="connsiteX0" fmla="*/ 0 w 11252450"/>
              <a:gd name="connsiteY0" fmla="*/ 2944368 h 2944368"/>
              <a:gd name="connsiteX1" fmla="*/ 0 w 11252450"/>
              <a:gd name="connsiteY1" fmla="*/ 0 h 2944368"/>
              <a:gd name="connsiteX2" fmla="*/ 11252450 w 11252450"/>
              <a:gd name="connsiteY2" fmla="*/ 0 h 2944368"/>
              <a:gd name="connsiteX3" fmla="*/ 11252450 w 11252450"/>
              <a:gd name="connsiteY3" fmla="*/ 2944368 h 2944368"/>
              <a:gd name="connsiteX0" fmla="*/ 0 w 11252450"/>
              <a:gd name="connsiteY0" fmla="*/ 2944368 h 2944368"/>
              <a:gd name="connsiteX1" fmla="*/ 0 w 11252450"/>
              <a:gd name="connsiteY1" fmla="*/ 0 h 2944368"/>
              <a:gd name="connsiteX2" fmla="*/ 11252450 w 11252450"/>
              <a:gd name="connsiteY2" fmla="*/ 0 h 294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2450" h="2944368">
                <a:moveTo>
                  <a:pt x="0" y="2944368"/>
                </a:moveTo>
                <a:lnTo>
                  <a:pt x="0" y="0"/>
                </a:lnTo>
                <a:lnTo>
                  <a:pt x="11252450" y="0"/>
                </a:ln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646672-35BB-44A3-9683-EF10E6C269D5}"/>
              </a:ext>
            </a:extLst>
          </p:cNvPr>
          <p:cNvCxnSpPr>
            <a:cxnSpLocks/>
            <a:stCxn id="42" idx="0"/>
          </p:cNvCxnSpPr>
          <p:nvPr/>
        </p:nvCxnSpPr>
        <p:spPr>
          <a:xfrm>
            <a:off x="3948564" y="1892292"/>
            <a:ext cx="1333887" cy="233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F4B9CD7-4523-425B-B39A-F683586D755D}"/>
              </a:ext>
            </a:extLst>
          </p:cNvPr>
          <p:cNvSpPr/>
          <p:nvPr/>
        </p:nvSpPr>
        <p:spPr>
          <a:xfrm rot="16200000">
            <a:off x="2507029" y="4810661"/>
            <a:ext cx="269087" cy="361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776C0C-0E1A-411B-8189-D3923695F93F}"/>
              </a:ext>
            </a:extLst>
          </p:cNvPr>
          <p:cNvCxnSpPr>
            <a:cxnSpLocks/>
          </p:cNvCxnSpPr>
          <p:nvPr/>
        </p:nvCxnSpPr>
        <p:spPr>
          <a:xfrm rot="16200000">
            <a:off x="2641571" y="4675205"/>
            <a:ext cx="0" cy="36144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45B526-4A30-47C5-A564-856A0DB6F7AC}"/>
              </a:ext>
            </a:extLst>
          </p:cNvPr>
          <p:cNvCxnSpPr>
            <a:cxnSpLocks/>
          </p:cNvCxnSpPr>
          <p:nvPr/>
        </p:nvCxnSpPr>
        <p:spPr>
          <a:xfrm rot="16200000">
            <a:off x="2641571" y="4945205"/>
            <a:ext cx="0" cy="36144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CB75E7-F2E0-4331-93DE-F2F4C57AEA4E}"/>
              </a:ext>
            </a:extLst>
          </p:cNvPr>
          <p:cNvSpPr/>
          <p:nvPr/>
        </p:nvSpPr>
        <p:spPr>
          <a:xfrm>
            <a:off x="1881653" y="2506034"/>
            <a:ext cx="269087" cy="21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6B4C7B-E568-488C-809E-461DDF9901AF}"/>
              </a:ext>
            </a:extLst>
          </p:cNvPr>
          <p:cNvCxnSpPr>
            <a:cxnSpLocks/>
          </p:cNvCxnSpPr>
          <p:nvPr/>
        </p:nvCxnSpPr>
        <p:spPr>
          <a:xfrm>
            <a:off x="2151653" y="2506033"/>
            <a:ext cx="0" cy="2159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F21BE0-4F1A-481A-86B1-E68CF9455540}"/>
              </a:ext>
            </a:extLst>
          </p:cNvPr>
          <p:cNvCxnSpPr>
            <a:cxnSpLocks/>
          </p:cNvCxnSpPr>
          <p:nvPr/>
        </p:nvCxnSpPr>
        <p:spPr>
          <a:xfrm>
            <a:off x="1881653" y="2506033"/>
            <a:ext cx="0" cy="2159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C25E062-0A2E-4805-9672-0B20ADF6464B}"/>
              </a:ext>
            </a:extLst>
          </p:cNvPr>
          <p:cNvSpPr/>
          <p:nvPr/>
        </p:nvSpPr>
        <p:spPr>
          <a:xfrm>
            <a:off x="3994021" y="2506033"/>
            <a:ext cx="269087" cy="21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B76926-4EF7-4E48-9ADB-83BBBF1175BD}"/>
              </a:ext>
            </a:extLst>
          </p:cNvPr>
          <p:cNvCxnSpPr>
            <a:cxnSpLocks/>
          </p:cNvCxnSpPr>
          <p:nvPr/>
        </p:nvCxnSpPr>
        <p:spPr>
          <a:xfrm>
            <a:off x="4264021" y="2506032"/>
            <a:ext cx="0" cy="2159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D75454-C694-4EAA-AA05-3A393C79C27C}"/>
              </a:ext>
            </a:extLst>
          </p:cNvPr>
          <p:cNvCxnSpPr>
            <a:cxnSpLocks/>
          </p:cNvCxnSpPr>
          <p:nvPr/>
        </p:nvCxnSpPr>
        <p:spPr>
          <a:xfrm>
            <a:off x="3994021" y="2506032"/>
            <a:ext cx="0" cy="2159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2E34B9-90A5-44EF-88A5-692F9F601605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010760" y="2301440"/>
            <a:ext cx="5436" cy="14349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A68C23-0BF7-4E4E-B1A8-AF36065FDF68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4128564" y="2072292"/>
            <a:ext cx="0" cy="16640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1E0B83-A2DA-43E9-BDC2-5A19A171D59E}"/>
              </a:ext>
            </a:extLst>
          </p:cNvPr>
          <p:cNvCxnSpPr/>
          <p:nvPr/>
        </p:nvCxnSpPr>
        <p:spPr>
          <a:xfrm flipH="1">
            <a:off x="2110863" y="4991381"/>
            <a:ext cx="102661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7">
            <a:extLst>
              <a:ext uri="{FF2B5EF4-FFF2-40B4-BE49-F238E27FC236}">
                <a16:creationId xmlns:a16="http://schemas.microsoft.com/office/drawing/2014/main" id="{CFAE3914-ABD8-455F-A841-A18874912F40}"/>
              </a:ext>
            </a:extLst>
          </p:cNvPr>
          <p:cNvSpPr/>
          <p:nvPr/>
        </p:nvSpPr>
        <p:spPr>
          <a:xfrm>
            <a:off x="779372" y="2877581"/>
            <a:ext cx="5283196" cy="361440"/>
          </a:xfrm>
          <a:custGeom>
            <a:avLst/>
            <a:gdLst>
              <a:gd name="connsiteX0" fmla="*/ 0 w 5283196"/>
              <a:gd name="connsiteY0" fmla="*/ 0 h 361440"/>
              <a:gd name="connsiteX1" fmla="*/ 5283196 w 5283196"/>
              <a:gd name="connsiteY1" fmla="*/ 0 h 361440"/>
              <a:gd name="connsiteX2" fmla="*/ 5283196 w 5283196"/>
              <a:gd name="connsiteY2" fmla="*/ 361440 h 361440"/>
              <a:gd name="connsiteX3" fmla="*/ 0 w 5283196"/>
              <a:gd name="connsiteY3" fmla="*/ 361440 h 361440"/>
              <a:gd name="connsiteX4" fmla="*/ 0 w 5283196"/>
              <a:gd name="connsiteY4" fmla="*/ 0 h 361440"/>
              <a:gd name="connsiteX0" fmla="*/ 5283196 w 5374636"/>
              <a:gd name="connsiteY0" fmla="*/ 361440 h 452880"/>
              <a:gd name="connsiteX1" fmla="*/ 0 w 5374636"/>
              <a:gd name="connsiteY1" fmla="*/ 361440 h 452880"/>
              <a:gd name="connsiteX2" fmla="*/ 0 w 5374636"/>
              <a:gd name="connsiteY2" fmla="*/ 0 h 452880"/>
              <a:gd name="connsiteX3" fmla="*/ 5283196 w 5374636"/>
              <a:gd name="connsiteY3" fmla="*/ 0 h 452880"/>
              <a:gd name="connsiteX4" fmla="*/ 5374636 w 5374636"/>
              <a:gd name="connsiteY4" fmla="*/ 452880 h 452880"/>
              <a:gd name="connsiteX0" fmla="*/ 5283196 w 5283196"/>
              <a:gd name="connsiteY0" fmla="*/ 361440 h 361440"/>
              <a:gd name="connsiteX1" fmla="*/ 0 w 5283196"/>
              <a:gd name="connsiteY1" fmla="*/ 361440 h 361440"/>
              <a:gd name="connsiteX2" fmla="*/ 0 w 5283196"/>
              <a:gd name="connsiteY2" fmla="*/ 0 h 361440"/>
              <a:gd name="connsiteX3" fmla="*/ 5283196 w 5283196"/>
              <a:gd name="connsiteY3" fmla="*/ 0 h 36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3196" h="361440">
                <a:moveTo>
                  <a:pt x="5283196" y="361440"/>
                </a:moveTo>
                <a:lnTo>
                  <a:pt x="0" y="361440"/>
                </a:lnTo>
                <a:lnTo>
                  <a:pt x="0" y="0"/>
                </a:lnTo>
                <a:lnTo>
                  <a:pt x="5283196" y="0"/>
                </a:lnTo>
              </a:path>
            </a:pathLst>
          </a:cu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E004C4-32AA-46AC-85A4-902BCB68DC3B}"/>
              </a:ext>
            </a:extLst>
          </p:cNvPr>
          <p:cNvSpPr/>
          <p:nvPr/>
        </p:nvSpPr>
        <p:spPr>
          <a:xfrm>
            <a:off x="2908270" y="2516141"/>
            <a:ext cx="269087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5FB307-CDA3-40E1-BA47-9F7994766346}"/>
              </a:ext>
            </a:extLst>
          </p:cNvPr>
          <p:cNvCxnSpPr>
            <a:cxnSpLocks/>
          </p:cNvCxnSpPr>
          <p:nvPr/>
        </p:nvCxnSpPr>
        <p:spPr>
          <a:xfrm>
            <a:off x="2908270" y="2500901"/>
            <a:ext cx="0" cy="36144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01C5E-D5C4-4410-857D-DF8EDF12022A}"/>
              </a:ext>
            </a:extLst>
          </p:cNvPr>
          <p:cNvCxnSpPr>
            <a:cxnSpLocks/>
          </p:cNvCxnSpPr>
          <p:nvPr/>
        </p:nvCxnSpPr>
        <p:spPr>
          <a:xfrm flipH="1">
            <a:off x="2431196" y="3067440"/>
            <a:ext cx="447419" cy="0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893F92-1509-4546-9082-1FE4510C4758}"/>
              </a:ext>
            </a:extLst>
          </p:cNvPr>
          <p:cNvCxnSpPr>
            <a:cxnSpLocks/>
          </p:cNvCxnSpPr>
          <p:nvPr/>
        </p:nvCxnSpPr>
        <p:spPr>
          <a:xfrm>
            <a:off x="3044696" y="2333030"/>
            <a:ext cx="0" cy="57600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C321E8-CF31-456E-B073-8F4D260DF7FA}"/>
              </a:ext>
            </a:extLst>
          </p:cNvPr>
          <p:cNvCxnSpPr>
            <a:cxnSpLocks/>
          </p:cNvCxnSpPr>
          <p:nvPr/>
        </p:nvCxnSpPr>
        <p:spPr>
          <a:xfrm>
            <a:off x="3178270" y="2500901"/>
            <a:ext cx="0" cy="36144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01147B-971B-4601-A9F9-7D123B6550D1}"/>
              </a:ext>
            </a:extLst>
          </p:cNvPr>
          <p:cNvCxnSpPr>
            <a:cxnSpLocks/>
          </p:cNvCxnSpPr>
          <p:nvPr/>
        </p:nvCxnSpPr>
        <p:spPr>
          <a:xfrm>
            <a:off x="3222742" y="3067440"/>
            <a:ext cx="447419" cy="0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F85A99-041F-4199-9C15-1188BB8A4D6A}"/>
              </a:ext>
            </a:extLst>
          </p:cNvPr>
          <p:cNvCxnSpPr>
            <a:cxnSpLocks/>
            <a:endCxn id="42" idx="0"/>
          </p:cNvCxnSpPr>
          <p:nvPr/>
        </p:nvCxnSpPr>
        <p:spPr>
          <a:xfrm flipV="1">
            <a:off x="3448893" y="1892292"/>
            <a:ext cx="499671" cy="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c 41">
            <a:extLst>
              <a:ext uri="{FF2B5EF4-FFF2-40B4-BE49-F238E27FC236}">
                <a16:creationId xmlns:a16="http://schemas.microsoft.com/office/drawing/2014/main" id="{97F00F94-A538-4BD6-BE91-756357AE632F}"/>
              </a:ext>
            </a:extLst>
          </p:cNvPr>
          <p:cNvSpPr/>
          <p:nvPr/>
        </p:nvSpPr>
        <p:spPr>
          <a:xfrm>
            <a:off x="3768564" y="1892292"/>
            <a:ext cx="360000" cy="360000"/>
          </a:xfrm>
          <a:prstGeom prst="arc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217FB4-EAEB-495E-A0FA-5EC868FE9C00}"/>
              </a:ext>
            </a:extLst>
          </p:cNvPr>
          <p:cNvCxnSpPr>
            <a:cxnSpLocks/>
          </p:cNvCxnSpPr>
          <p:nvPr/>
        </p:nvCxnSpPr>
        <p:spPr>
          <a:xfrm flipH="1">
            <a:off x="248992" y="1897810"/>
            <a:ext cx="133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81B9A11A-F6D4-4967-AC2B-AC2DBAA87C78}"/>
              </a:ext>
            </a:extLst>
          </p:cNvPr>
          <p:cNvSpPr/>
          <p:nvPr/>
        </p:nvSpPr>
        <p:spPr>
          <a:xfrm rot="5400000">
            <a:off x="2684012" y="2706301"/>
            <a:ext cx="360000" cy="360000"/>
          </a:xfrm>
          <a:prstGeom prst="arc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3B4CCBC2-BFCC-4F86-A87F-DF1F222BA790}"/>
              </a:ext>
            </a:extLst>
          </p:cNvPr>
          <p:cNvSpPr/>
          <p:nvPr/>
        </p:nvSpPr>
        <p:spPr>
          <a:xfrm rot="16200000" flipH="1">
            <a:off x="3043784" y="2706301"/>
            <a:ext cx="360000" cy="360000"/>
          </a:xfrm>
          <a:prstGeom prst="arc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F7705C6-4A53-4C17-9618-D279AC73F794}"/>
              </a:ext>
            </a:extLst>
          </p:cNvPr>
          <p:cNvCxnSpPr>
            <a:cxnSpLocks/>
          </p:cNvCxnSpPr>
          <p:nvPr/>
        </p:nvCxnSpPr>
        <p:spPr>
          <a:xfrm rot="5400000">
            <a:off x="4573970" y="1858000"/>
            <a:ext cx="0" cy="7200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47905F-DDB3-4B9D-B62D-8470CA4D7656}"/>
              </a:ext>
            </a:extLst>
          </p:cNvPr>
          <p:cNvCxnSpPr>
            <a:cxnSpLocks/>
          </p:cNvCxnSpPr>
          <p:nvPr/>
        </p:nvCxnSpPr>
        <p:spPr>
          <a:xfrm rot="10800000">
            <a:off x="4127658" y="2587862"/>
            <a:ext cx="0" cy="72000"/>
          </a:xfrm>
          <a:prstGeom prst="straightConnector1">
            <a:avLst/>
          </a:prstGeom>
          <a:ln w="1905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F64B3C0-CC35-4F37-B57F-0B1152A11252}"/>
              </a:ext>
            </a:extLst>
          </p:cNvPr>
          <p:cNvCxnSpPr>
            <a:cxnSpLocks/>
          </p:cNvCxnSpPr>
          <p:nvPr/>
        </p:nvCxnSpPr>
        <p:spPr>
          <a:xfrm rot="10800000">
            <a:off x="2009298" y="2587862"/>
            <a:ext cx="0" cy="72000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C81667-7709-4187-962B-FFE43D800FBF}"/>
              </a:ext>
            </a:extLst>
          </p:cNvPr>
          <p:cNvCxnSpPr>
            <a:cxnSpLocks/>
          </p:cNvCxnSpPr>
          <p:nvPr/>
        </p:nvCxnSpPr>
        <p:spPr>
          <a:xfrm rot="5400000">
            <a:off x="599378" y="1859905"/>
            <a:ext cx="0" cy="72000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D0BE99B-1662-4D51-B4C8-F1FE97866E8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661789" y="1682469"/>
            <a:ext cx="538174" cy="699768"/>
            <a:chOff x="5826000" y="3159000"/>
            <a:chExt cx="540000" cy="6997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A744F0-7D6B-40E5-A647-0D61B1F52156}"/>
                </a:ext>
              </a:extLst>
            </p:cNvPr>
            <p:cNvSpPr/>
            <p:nvPr/>
          </p:nvSpPr>
          <p:spPr>
            <a:xfrm>
              <a:off x="5826000" y="3429000"/>
              <a:ext cx="270000" cy="4297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DB08178-BF37-440F-8E10-6982AD82A251}"/>
                </a:ext>
              </a:extLst>
            </p:cNvPr>
            <p:cNvSpPr/>
            <p:nvPr/>
          </p:nvSpPr>
          <p:spPr>
            <a:xfrm>
              <a:off x="5826000" y="3159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B04ABCC-31B6-4FF8-84C6-40454BC9029F}"/>
                </a:ext>
              </a:extLst>
            </p:cNvPr>
            <p:cNvSpPr/>
            <p:nvPr/>
          </p:nvSpPr>
          <p:spPr>
            <a:xfrm>
              <a:off x="5952000" y="328608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64A2A-A24D-4E67-8427-31E80E3D9AEB}"/>
              </a:ext>
            </a:extLst>
          </p:cNvPr>
          <p:cNvGrpSpPr>
            <a:grpSpLocks noChangeAspect="1"/>
          </p:cNvGrpSpPr>
          <p:nvPr/>
        </p:nvGrpSpPr>
        <p:grpSpPr>
          <a:xfrm>
            <a:off x="2908278" y="1629049"/>
            <a:ext cx="538174" cy="699768"/>
            <a:chOff x="5826000" y="3159000"/>
            <a:chExt cx="540000" cy="69976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C30D93C-DBAC-4230-A6B6-982DCD135AC0}"/>
                </a:ext>
              </a:extLst>
            </p:cNvPr>
            <p:cNvSpPr/>
            <p:nvPr/>
          </p:nvSpPr>
          <p:spPr>
            <a:xfrm>
              <a:off x="5826000" y="3429000"/>
              <a:ext cx="270000" cy="4297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A87D319-26E7-4869-B427-D5A510AEB76C}"/>
                </a:ext>
              </a:extLst>
            </p:cNvPr>
            <p:cNvSpPr/>
            <p:nvPr/>
          </p:nvSpPr>
          <p:spPr>
            <a:xfrm>
              <a:off x="5826000" y="3159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8379BEB-F34B-4EF3-A9F4-C9A77F6958C5}"/>
                </a:ext>
              </a:extLst>
            </p:cNvPr>
            <p:cNvSpPr/>
            <p:nvPr/>
          </p:nvSpPr>
          <p:spPr>
            <a:xfrm>
              <a:off x="5952000" y="328608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3A772C4-3F51-4A03-8325-D7FDC6C3C0F3}"/>
                  </a:ext>
                </a:extLst>
              </p:cNvPr>
              <p:cNvSpPr txBox="1"/>
              <p:nvPr/>
            </p:nvSpPr>
            <p:spPr>
              <a:xfrm>
                <a:off x="4961368" y="1541960"/>
                <a:ext cx="3222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3A772C4-3F51-4A03-8325-D7FDC6C3C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68" y="1541960"/>
                <a:ext cx="322203" cy="276999"/>
              </a:xfrm>
              <a:prstGeom prst="rect">
                <a:avLst/>
              </a:prstGeom>
              <a:blipFill>
                <a:blip r:embed="rId6"/>
                <a:stretch>
                  <a:fillRect l="-24528" r="-5660" b="-31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1A1645-F3B5-4DBF-9895-098FACCD2063}"/>
                  </a:ext>
                </a:extLst>
              </p:cNvPr>
              <p:cNvSpPr txBox="1"/>
              <p:nvPr/>
            </p:nvSpPr>
            <p:spPr>
              <a:xfrm>
                <a:off x="4132426" y="2141516"/>
                <a:ext cx="326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1A1645-F3B5-4DBF-9895-098FACCD2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426" y="2141516"/>
                <a:ext cx="326307" cy="276999"/>
              </a:xfrm>
              <a:prstGeom prst="rect">
                <a:avLst/>
              </a:prstGeom>
              <a:blipFill>
                <a:blip r:embed="rId7"/>
                <a:stretch>
                  <a:fillRect l="-24528" r="-5660" b="-2826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D7957F-79D2-4FBA-ACB1-90C5B79A63D4}"/>
                  </a:ext>
                </a:extLst>
              </p:cNvPr>
              <p:cNvSpPr txBox="1"/>
              <p:nvPr/>
            </p:nvSpPr>
            <p:spPr>
              <a:xfrm>
                <a:off x="2822291" y="4660248"/>
                <a:ext cx="334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D7957F-79D2-4FBA-ACB1-90C5B79A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291" y="4660248"/>
                <a:ext cx="334963" cy="276999"/>
              </a:xfrm>
              <a:prstGeom prst="rect">
                <a:avLst/>
              </a:prstGeom>
              <a:blipFill>
                <a:blip r:embed="rId8"/>
                <a:stretch>
                  <a:fillRect l="-21818" r="-5455" b="-2826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CD5F5ED-10C2-4373-9B8C-C1CB65B0668C}"/>
                  </a:ext>
                </a:extLst>
              </p:cNvPr>
              <p:cNvSpPr txBox="1"/>
              <p:nvPr/>
            </p:nvSpPr>
            <p:spPr>
              <a:xfrm>
                <a:off x="2913088" y="2961150"/>
                <a:ext cx="3206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CD5F5ED-10C2-4373-9B8C-C1CB65B06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088" y="2961150"/>
                <a:ext cx="320601" cy="276999"/>
              </a:xfrm>
              <a:prstGeom prst="rect">
                <a:avLst/>
              </a:prstGeom>
              <a:blipFill>
                <a:blip r:embed="rId9"/>
                <a:stretch>
                  <a:fillRect l="-25000" r="-5769" b="-31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BAD7CDA-461F-4D0A-9C9F-046DAF90B25B}"/>
                  </a:ext>
                </a:extLst>
              </p:cNvPr>
              <p:cNvSpPr txBox="1"/>
              <p:nvPr/>
            </p:nvSpPr>
            <p:spPr>
              <a:xfrm>
                <a:off x="228415" y="1584039"/>
                <a:ext cx="324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BAD7CDA-461F-4D0A-9C9F-046DAF90B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15" y="1584039"/>
                <a:ext cx="324576" cy="276999"/>
              </a:xfrm>
              <a:prstGeom prst="rect">
                <a:avLst/>
              </a:prstGeom>
              <a:blipFill>
                <a:blip r:embed="rId10"/>
                <a:stretch>
                  <a:fillRect l="-24074" r="-5556" b="-31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A763C5-352F-47E6-906D-CFBCA708DD6F}"/>
                  </a:ext>
                </a:extLst>
              </p:cNvPr>
              <p:cNvSpPr txBox="1"/>
              <p:nvPr/>
            </p:nvSpPr>
            <p:spPr>
              <a:xfrm>
                <a:off x="619371" y="4682500"/>
                <a:ext cx="3064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A763C5-352F-47E6-906D-CFBCA708D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71" y="4682500"/>
                <a:ext cx="306494" cy="276999"/>
              </a:xfrm>
              <a:prstGeom prst="rect">
                <a:avLst/>
              </a:prstGeom>
              <a:blipFill>
                <a:blip r:embed="rId11"/>
                <a:stretch>
                  <a:fillRect l="-24000" r="-6000" b="-2826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6850E8-9055-4A15-8E01-342D83950AE7}"/>
                  </a:ext>
                </a:extLst>
              </p:cNvPr>
              <p:cNvSpPr txBox="1"/>
              <p:nvPr/>
            </p:nvSpPr>
            <p:spPr>
              <a:xfrm>
                <a:off x="1962407" y="1045260"/>
                <a:ext cx="1384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HVAC</m:t>
                      </m:r>
                      <m:r>
                        <a:rPr lang="en-US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SOUTH</m:t>
                      </m:r>
                    </m:oMath>
                  </m:oMathPara>
                </a14:m>
                <a:endParaRPr lang="en-NL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6850E8-9055-4A15-8E01-342D83950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407" y="1045260"/>
                <a:ext cx="1384995" cy="276999"/>
              </a:xfrm>
              <a:prstGeom prst="rect">
                <a:avLst/>
              </a:prstGeom>
              <a:blipFill>
                <a:blip r:embed="rId12"/>
                <a:stretch>
                  <a:fillRect l="-3965" r="-3965" b="-652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2EBCC7E-0389-4FA4-A89D-5DF747E916AA}"/>
                  </a:ext>
                </a:extLst>
              </p:cNvPr>
              <p:cNvSpPr txBox="1"/>
              <p:nvPr/>
            </p:nvSpPr>
            <p:spPr>
              <a:xfrm>
                <a:off x="3849286" y="5290380"/>
                <a:ext cx="1117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½</m:t>
                      </m:r>
                      <m:r>
                        <a:rPr lang="en-US" b="0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SALOON</m:t>
                      </m:r>
                    </m:oMath>
                  </m:oMathPara>
                </a14:m>
                <a:endParaRPr lang="en-NL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2EBCC7E-0389-4FA4-A89D-5DF747E91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286" y="5290380"/>
                <a:ext cx="1117294" cy="276999"/>
              </a:xfrm>
              <a:prstGeom prst="rect">
                <a:avLst/>
              </a:prstGeom>
              <a:blipFill>
                <a:blip r:embed="rId13"/>
                <a:stretch>
                  <a:fillRect l="-4891" r="-4891" b="-11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D78DD27-E4E0-4382-81C9-B5D6CE93FCF0}"/>
                  </a:ext>
                </a:extLst>
              </p:cNvPr>
              <p:cNvSpPr txBox="1"/>
              <p:nvPr/>
            </p:nvSpPr>
            <p:spPr>
              <a:xfrm>
                <a:off x="913420" y="5290380"/>
                <a:ext cx="1197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ESTIBULE</m:t>
                      </m:r>
                    </m:oMath>
                  </m:oMathPara>
                </a14:m>
                <a:endParaRPr lang="en-NL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D78DD27-E4E0-4382-81C9-B5D6CE93F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20" y="5290380"/>
                <a:ext cx="1197443" cy="276999"/>
              </a:xfrm>
              <a:prstGeom prst="rect">
                <a:avLst/>
              </a:prstGeom>
              <a:blipFill>
                <a:blip r:embed="rId14"/>
                <a:stretch>
                  <a:fillRect l="-4592" r="-4592" b="-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F548A9D0-76E0-4AFF-8F8F-85C81ABCABB1}"/>
              </a:ext>
            </a:extLst>
          </p:cNvPr>
          <p:cNvSpPr/>
          <p:nvPr/>
        </p:nvSpPr>
        <p:spPr>
          <a:xfrm>
            <a:off x="2893634" y="2863965"/>
            <a:ext cx="28800" cy="28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F5EB9F-C6C2-421C-9F7F-7564E7853FAF}"/>
              </a:ext>
            </a:extLst>
          </p:cNvPr>
          <p:cNvSpPr/>
          <p:nvPr/>
        </p:nvSpPr>
        <p:spPr>
          <a:xfrm>
            <a:off x="3164144" y="2863965"/>
            <a:ext cx="28800" cy="28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A291604-7135-4627-802F-7B92FBEB9EED}"/>
                  </a:ext>
                </a:extLst>
              </p:cNvPr>
              <p:cNvSpPr txBox="1"/>
              <p:nvPr/>
            </p:nvSpPr>
            <p:spPr>
              <a:xfrm>
                <a:off x="4727682" y="3373763"/>
                <a:ext cx="409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𝐶𝑆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A291604-7135-4627-802F-7B92FBEB9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682" y="3373763"/>
                <a:ext cx="409471" cy="276999"/>
              </a:xfrm>
              <a:prstGeom prst="rect">
                <a:avLst/>
              </a:prstGeom>
              <a:blipFill>
                <a:blip r:embed="rId15"/>
                <a:stretch>
                  <a:fillRect l="-17910" r="-4478" b="-2826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3D7CFC1-4CFB-4744-BA42-16285A9C455E}"/>
                  </a:ext>
                </a:extLst>
              </p:cNvPr>
              <p:cNvSpPr txBox="1"/>
              <p:nvPr/>
            </p:nvSpPr>
            <p:spPr>
              <a:xfrm>
                <a:off x="989304" y="3373763"/>
                <a:ext cx="4289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3D7CFC1-4CFB-4744-BA42-16285A9C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04" y="3373763"/>
                <a:ext cx="428900" cy="276999"/>
              </a:xfrm>
              <a:prstGeom prst="rect">
                <a:avLst/>
              </a:prstGeom>
              <a:blipFill>
                <a:blip r:embed="rId16"/>
                <a:stretch>
                  <a:fillRect l="-16901" r="-4225" b="-2826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C29B664-A793-4300-862C-2E1B91B605C2}"/>
              </a:ext>
            </a:extLst>
          </p:cNvPr>
          <p:cNvCxnSpPr>
            <a:cxnSpLocks/>
          </p:cNvCxnSpPr>
          <p:nvPr/>
        </p:nvCxnSpPr>
        <p:spPr>
          <a:xfrm flipV="1">
            <a:off x="6062568" y="2221812"/>
            <a:ext cx="0" cy="334287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FBAC7BC-BDA9-4FAD-BB2A-F419AAAA394F}"/>
              </a:ext>
            </a:extLst>
          </p:cNvPr>
          <p:cNvCxnSpPr>
            <a:cxnSpLocks/>
          </p:cNvCxnSpPr>
          <p:nvPr/>
        </p:nvCxnSpPr>
        <p:spPr>
          <a:xfrm flipH="1">
            <a:off x="1487613" y="3066301"/>
            <a:ext cx="447419" cy="0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D696C29-2A07-4029-AF0C-89F65C7D6364}"/>
              </a:ext>
            </a:extLst>
          </p:cNvPr>
          <p:cNvCxnSpPr>
            <a:cxnSpLocks/>
          </p:cNvCxnSpPr>
          <p:nvPr/>
        </p:nvCxnSpPr>
        <p:spPr>
          <a:xfrm>
            <a:off x="4166327" y="3066301"/>
            <a:ext cx="447419" cy="0"/>
          </a:xfrm>
          <a:prstGeom prst="straightConnector1">
            <a:avLst/>
          </a:prstGeom>
          <a:ln w="1905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6D2FF4D-DCFF-4030-9D0B-F1F1D8421439}"/>
              </a:ext>
            </a:extLst>
          </p:cNvPr>
          <p:cNvCxnSpPr>
            <a:cxnSpLocks/>
          </p:cNvCxnSpPr>
          <p:nvPr/>
        </p:nvCxnSpPr>
        <p:spPr>
          <a:xfrm flipH="1">
            <a:off x="436344" y="5576334"/>
            <a:ext cx="592188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B40AD8-3ABC-45F8-8275-ACCEBF2E6D40}"/>
                  </a:ext>
                </a:extLst>
              </p:cNvPr>
              <p:cNvSpPr txBox="1"/>
              <p:nvPr/>
            </p:nvSpPr>
            <p:spPr>
              <a:xfrm>
                <a:off x="5978026" y="1968844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NL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B40AD8-3ABC-45F8-8275-ACCEBF2E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026" y="1968844"/>
                <a:ext cx="169084" cy="276999"/>
              </a:xfrm>
              <a:prstGeom prst="rect">
                <a:avLst/>
              </a:prstGeom>
              <a:blipFill>
                <a:blip r:embed="rId17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Oval 75">
            <a:extLst>
              <a:ext uri="{FF2B5EF4-FFF2-40B4-BE49-F238E27FC236}">
                <a16:creationId xmlns:a16="http://schemas.microsoft.com/office/drawing/2014/main" id="{0BF197CA-7386-431D-98E1-0DA1E7C4D21E}"/>
              </a:ext>
            </a:extLst>
          </p:cNvPr>
          <p:cNvSpPr/>
          <p:nvPr/>
        </p:nvSpPr>
        <p:spPr>
          <a:xfrm>
            <a:off x="5810873" y="5335482"/>
            <a:ext cx="180000" cy="1800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A909023-5562-4DEB-86B6-0408A4A4643A}"/>
              </a:ext>
            </a:extLst>
          </p:cNvPr>
          <p:cNvSpPr/>
          <p:nvPr/>
        </p:nvSpPr>
        <p:spPr>
          <a:xfrm>
            <a:off x="5846873" y="5371482"/>
            <a:ext cx="108000" cy="108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DA417AD-C4E0-42C2-8669-1FC6837C2272}"/>
                  </a:ext>
                </a:extLst>
              </p:cNvPr>
              <p:cNvSpPr txBox="1"/>
              <p:nvPr/>
            </p:nvSpPr>
            <p:spPr>
              <a:xfrm>
                <a:off x="5706709" y="5149289"/>
                <a:ext cx="1464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DA417AD-C4E0-42C2-8669-1FC6837C2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709" y="5149289"/>
                <a:ext cx="146449" cy="276999"/>
              </a:xfrm>
              <a:prstGeom prst="rect">
                <a:avLst/>
              </a:prstGeom>
              <a:blipFill>
                <a:blip r:embed="rId18"/>
                <a:stretch>
                  <a:fillRect l="-54167" r="-50000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4">
                <a:extLst>
                  <a:ext uri="{FF2B5EF4-FFF2-40B4-BE49-F238E27FC236}">
                    <a16:creationId xmlns:a16="http://schemas.microsoft.com/office/drawing/2014/main" id="{A1A0D027-416C-4183-95A7-7BCFC1193BF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51630" y="1007414"/>
                <a:ext cx="5143229" cy="21998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dirty="0"/>
                  <a:t>Estimated fresh air supply is much lower compared to design specifications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Likely to be induced by leakage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into the vestibule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decrease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decreases 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Workaround: keep door to vestibule open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 increases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increases </a:t>
                </a:r>
              </a:p>
            </p:txBody>
          </p:sp>
        </mc:Choice>
        <mc:Fallback xmlns="">
          <p:sp>
            <p:nvSpPr>
              <p:cNvPr id="79" name="Content Placeholder 4">
                <a:extLst>
                  <a:ext uri="{FF2B5EF4-FFF2-40B4-BE49-F238E27FC236}">
                    <a16:creationId xmlns:a16="http://schemas.microsoft.com/office/drawing/2014/main" id="{A1A0D027-416C-4183-95A7-7BCFC1193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1630" y="1007414"/>
                <a:ext cx="5143229" cy="2199857"/>
              </a:xfrm>
              <a:prstGeom prst="rect">
                <a:avLst/>
              </a:prstGeom>
              <a:blipFill>
                <a:blip r:embed="rId19"/>
                <a:stretch>
                  <a:fillRect l="-3084" t="-49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B69B4133-5A27-432F-9614-D251EEC9575A}"/>
              </a:ext>
            </a:extLst>
          </p:cNvPr>
          <p:cNvSpPr txBox="1"/>
          <p:nvPr/>
        </p:nvSpPr>
        <p:spPr>
          <a:xfrm>
            <a:off x="11677650" y="625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BB36D1A-5590-4765-9FEF-3B9BC1FEB309}" type="slidenum">
              <a:rPr lang="en-NL" smtClean="0">
                <a:solidFill>
                  <a:schemeClr val="bg1"/>
                </a:solidFill>
              </a:rPr>
              <a:t>7</a:t>
            </a:fld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61C7DB-5929-4A52-94EF-58354AFE38C6}"/>
              </a:ext>
            </a:extLst>
          </p:cNvPr>
          <p:cNvSpPr txBox="1"/>
          <p:nvPr/>
        </p:nvSpPr>
        <p:spPr>
          <a:xfrm>
            <a:off x="4685316" y="1903583"/>
            <a:ext cx="9659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i="0" dirty="0">
                <a:solidFill>
                  <a:srgbClr val="00B0F0"/>
                </a:solidFill>
                <a:latin typeface="+mj-lt"/>
              </a:rPr>
              <a:t>FRESH-AIR</a:t>
            </a:r>
            <a:endParaRPr lang="en-NL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1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85A173-EE5B-4443-8B4B-77C9A72C4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7950" y="87054"/>
            <a:ext cx="6459699" cy="837583"/>
          </a:xfrm>
        </p:spPr>
        <p:txBody>
          <a:bodyPr anchor="ctr" anchorCtr="0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/>
                </a:solidFill>
              </a:rPr>
              <a:t>A methodology for evaluating the effective ventilation rate within public transport vehicles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0C3E15-845D-8747-9CCE-6AF3CB841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03830" y="1003655"/>
                <a:ext cx="6373819" cy="4850690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dirty="0"/>
                  <a:t>Estimate ventilation rate from CO2 decay</a:t>
                </a:r>
                <a:endParaRPr lang="en-US" b="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NL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Stage 1: decay of peak 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Stage 2: decay of mixed carriage 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Estimated ventilation rate 802 carriage: 10.7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0C3E15-845D-8747-9CCE-6AF3CB841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3830" y="1003655"/>
                <a:ext cx="6373819" cy="4850690"/>
              </a:xfrm>
              <a:blipFill>
                <a:blip r:embed="rId2"/>
                <a:stretch>
                  <a:fillRect l="-2390" t="-226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3CD42DCA-83F5-458F-8460-C96D762A4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31" y="6179440"/>
            <a:ext cx="1969588" cy="5185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22A3DF-4D40-46EE-8673-9D3DAE9571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951" y="6179440"/>
            <a:ext cx="1756097" cy="51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B41BFC-BF2A-488D-BA30-892214273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10" y="3818687"/>
            <a:ext cx="4087691" cy="1943329"/>
          </a:xfrm>
          <a:prstGeom prst="rect">
            <a:avLst/>
          </a:prstGeom>
        </p:spPr>
      </p:pic>
      <p:pic>
        <p:nvPicPr>
          <p:cNvPr id="9" name="Picture 8" descr="A picture containing indoor, blue, device, kitchen appliance&#10;&#10;Description automatically generated">
            <a:extLst>
              <a:ext uri="{FF2B5EF4-FFF2-40B4-BE49-F238E27FC236}">
                <a16:creationId xmlns:a16="http://schemas.microsoft.com/office/drawing/2014/main" id="{D32B6DB5-C3EE-4AC4-84AE-D2514699F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62" y="2074740"/>
            <a:ext cx="2251174" cy="1674812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965AAC06-110B-4C46-92B7-602890854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10" y="320735"/>
            <a:ext cx="2232026" cy="1674987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3286680-94E0-4808-85B0-BC3DF955A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087290" y="748593"/>
            <a:ext cx="3428817" cy="2573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F0802A-612D-488A-BDE6-B57235ABF7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1584" y="3855183"/>
            <a:ext cx="3903628" cy="2127210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80F8D36-F867-4137-833C-2B5C5B6CEDBE}"/>
              </a:ext>
            </a:extLst>
          </p:cNvPr>
          <p:cNvSpPr txBox="1">
            <a:spLocks/>
          </p:cNvSpPr>
          <p:nvPr/>
        </p:nvSpPr>
        <p:spPr bwMode="auto">
          <a:xfrm>
            <a:off x="8570794" y="3515871"/>
            <a:ext cx="3106854" cy="233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Improve method: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More sensors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Higher concentrations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Longer </a:t>
            </a:r>
            <a:r>
              <a:rPr lang="en-US"/>
              <a:t>measurement duration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28276-34A8-4151-817B-A1FE2AA2299E}"/>
              </a:ext>
            </a:extLst>
          </p:cNvPr>
          <p:cNvSpPr txBox="1"/>
          <p:nvPr/>
        </p:nvSpPr>
        <p:spPr>
          <a:xfrm>
            <a:off x="377259" y="87054"/>
            <a:ext cx="4556760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Measurements conducted by</a:t>
            </a:r>
          </a:p>
          <a:p>
            <a:r>
              <a:rPr lang="en-US" sz="1600" dirty="0"/>
              <a:t>Jonathan Bridgewood - Group Rail Technical Director</a:t>
            </a:r>
            <a:endParaRPr lang="en-NL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F119C-DB0A-4DC6-A9BC-3B3707D25179}"/>
              </a:ext>
            </a:extLst>
          </p:cNvPr>
          <p:cNvSpPr txBox="1"/>
          <p:nvPr/>
        </p:nvSpPr>
        <p:spPr>
          <a:xfrm>
            <a:off x="11677650" y="62539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BB36D1A-5590-4765-9FEF-3B9BC1FEB309}" type="slidenum">
              <a:rPr lang="en-NL" smtClean="0">
                <a:solidFill>
                  <a:schemeClr val="bg1"/>
                </a:solidFill>
              </a:rPr>
              <a:t>8</a:t>
            </a:fld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Laboratory Experiments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5820698" y="1588265"/>
            <a:ext cx="5767191" cy="4086225"/>
            <a:chOff x="6267764" y="1437065"/>
            <a:chExt cx="5767191" cy="4086225"/>
          </a:xfrm>
        </p:grpSpPr>
        <p:sp>
          <p:nvSpPr>
            <p:cNvPr id="15" name="Rectangle 14"/>
            <p:cNvSpPr/>
            <p:nvPr/>
          </p:nvSpPr>
          <p:spPr>
            <a:xfrm>
              <a:off x="7206684" y="3907179"/>
              <a:ext cx="3890357" cy="161611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223309" y="4047447"/>
              <a:ext cx="3859672" cy="23951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22728" y="5205306"/>
              <a:ext cx="3860253" cy="18288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8359222" y="4286965"/>
              <a:ext cx="2402" cy="26326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975820" y="4286965"/>
              <a:ext cx="2402" cy="26326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8750545" y="4286965"/>
              <a:ext cx="2402" cy="26326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9172124" y="4286965"/>
              <a:ext cx="2402" cy="26326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9584731" y="4286965"/>
              <a:ext cx="2402" cy="26326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9967417" y="4286965"/>
              <a:ext cx="2402" cy="26326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0350103" y="4286965"/>
              <a:ext cx="2402" cy="26326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663708" y="5158246"/>
              <a:ext cx="9763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Heated Pipe</a:t>
              </a:r>
              <a:endParaRPr lang="en-GB" sz="1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126159" y="1437065"/>
              <a:ext cx="1797457" cy="1512916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391262" y="2437761"/>
              <a:ext cx="0" cy="457954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8380562" y="1515260"/>
              <a:ext cx="3299024" cy="17478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721620" y="2884032"/>
              <a:ext cx="1205648" cy="0"/>
            </a:xfrm>
            <a:prstGeom prst="line">
              <a:avLst/>
            </a:prstGeom>
            <a:ln w="28575">
              <a:solidFill>
                <a:srgbClr val="0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6267764" y="3198400"/>
              <a:ext cx="3793134" cy="1208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c 54"/>
            <p:cNvSpPr/>
            <p:nvPr/>
          </p:nvSpPr>
          <p:spPr>
            <a:xfrm>
              <a:off x="9452629" y="2887519"/>
              <a:ext cx="897473" cy="309055"/>
            </a:xfrm>
            <a:prstGeom prst="arc">
              <a:avLst>
                <a:gd name="adj1" fmla="val 16747990"/>
                <a:gd name="adj2" fmla="val 4987099"/>
              </a:avLst>
            </a:prstGeom>
            <a:ln w="28575">
              <a:solidFill>
                <a:srgbClr val="0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Straight Connector 56"/>
            <p:cNvCxnSpPr>
              <a:cxnSpLocks/>
            </p:cNvCxnSpPr>
            <p:nvPr/>
          </p:nvCxnSpPr>
          <p:spPr>
            <a:xfrm flipV="1">
              <a:off x="8718923" y="2420166"/>
              <a:ext cx="3316032" cy="18803"/>
            </a:xfrm>
            <a:prstGeom prst="line">
              <a:avLst/>
            </a:prstGeom>
            <a:ln w="28575">
              <a:solidFill>
                <a:srgbClr val="0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>
              <a:off x="12005747" y="2409800"/>
              <a:ext cx="7212" cy="1814787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11097041" y="4201929"/>
              <a:ext cx="915918" cy="2468"/>
            </a:xfrm>
            <a:prstGeom prst="straightConnector1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8388881" y="1989679"/>
              <a:ext cx="1534735" cy="1025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288092" y="4231588"/>
              <a:ext cx="918592" cy="6058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6297977" y="3639684"/>
              <a:ext cx="0" cy="605913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6283917" y="3631786"/>
              <a:ext cx="3656944" cy="4597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4" name="Arc 4113"/>
            <p:cNvSpPr/>
            <p:nvPr/>
          </p:nvSpPr>
          <p:spPr>
            <a:xfrm>
              <a:off x="9324444" y="1990478"/>
              <a:ext cx="1125545" cy="1641341"/>
            </a:xfrm>
            <a:prstGeom prst="arc">
              <a:avLst>
                <a:gd name="adj1" fmla="val 16207259"/>
                <a:gd name="adj2" fmla="val 5329980"/>
              </a:avLst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F0"/>
                </a:solidFill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8396349" y="2437761"/>
              <a:ext cx="325135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8396349" y="2883843"/>
              <a:ext cx="325135" cy="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8795256" y="1987299"/>
              <a:ext cx="126274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Cambria Math"/>
                  <a:ea typeface="Cambria Math"/>
                </a:rPr>
                <a:t>Tank Inflow</a:t>
              </a:r>
              <a:endParaRPr lang="en-GB" sz="105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818731" y="2409800"/>
              <a:ext cx="1262743" cy="26161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Cambria Math"/>
                  <a:ea typeface="Cambria Math"/>
                </a:rPr>
                <a:t>Tank Outflow</a:t>
              </a:r>
              <a:endParaRPr lang="en-GB" sz="1050" dirty="0">
                <a:solidFill>
                  <a:srgbClr val="000000"/>
                </a:solidFill>
                <a:latin typeface="Cambria Math"/>
                <a:ea typeface="Cambria Math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8391587" y="1987298"/>
              <a:ext cx="0" cy="463434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>
              <a:off x="8391262" y="1524582"/>
              <a:ext cx="2278" cy="468204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8842292" y="2900117"/>
              <a:ext cx="1262743" cy="26161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Waste</a:t>
              </a:r>
            </a:p>
          </p:txBody>
        </p:sp>
        <p:sp>
          <p:nvSpPr>
            <p:cNvPr id="123" name="Flowchart: Off-page Connector 122"/>
            <p:cNvSpPr/>
            <p:nvPr/>
          </p:nvSpPr>
          <p:spPr>
            <a:xfrm>
              <a:off x="7134131" y="3060071"/>
              <a:ext cx="217283" cy="314501"/>
            </a:xfrm>
            <a:prstGeom prst="flowChartOffpageConnector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Flowchart: Off-page Connector 123"/>
            <p:cNvSpPr/>
            <p:nvPr/>
          </p:nvSpPr>
          <p:spPr>
            <a:xfrm>
              <a:off x="7134130" y="3466060"/>
              <a:ext cx="217283" cy="314501"/>
            </a:xfrm>
            <a:prstGeom prst="flowChartOffpageConnector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119924" y="3069346"/>
              <a:ext cx="254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endParaRPr lang="en-GB" sz="105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115296" y="3495915"/>
              <a:ext cx="254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endParaRPr lang="en-GB" sz="105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8678683" y="1446178"/>
              <a:ext cx="152224" cy="146747"/>
              <a:chOff x="8678683" y="1446178"/>
              <a:chExt cx="152224" cy="146747"/>
            </a:xfrm>
          </p:grpSpPr>
          <p:sp>
            <p:nvSpPr>
              <p:cNvPr id="75" name="Flowchart: Collate 74"/>
              <p:cNvSpPr/>
              <p:nvPr/>
            </p:nvSpPr>
            <p:spPr>
              <a:xfrm rot="5400000">
                <a:off x="8692668" y="1455065"/>
                <a:ext cx="123875" cy="151846"/>
              </a:xfrm>
              <a:prstGeom prst="flowChartCollat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Connector 77"/>
              <p:cNvCxnSpPr>
                <a:cxnSpLocks/>
                <a:stCxn id="75" idx="1"/>
              </p:cNvCxnSpPr>
              <p:nvPr/>
            </p:nvCxnSpPr>
            <p:spPr>
              <a:xfrm flipH="1" flipV="1">
                <a:off x="8753319" y="1448317"/>
                <a:ext cx="1287" cy="82672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8681441" y="1446178"/>
                <a:ext cx="149466" cy="843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>
              <a:off x="8679088" y="1920334"/>
              <a:ext cx="149466" cy="84811"/>
              <a:chOff x="8681441" y="1446178"/>
              <a:chExt cx="149466" cy="84811"/>
            </a:xfrm>
            <a:solidFill>
              <a:srgbClr val="92D050"/>
            </a:solidFill>
          </p:grpSpPr>
          <p:cxnSp>
            <p:nvCxnSpPr>
              <p:cNvPr id="140" name="Straight Connector 139"/>
              <p:cNvCxnSpPr>
                <a:cxnSpLocks/>
              </p:cNvCxnSpPr>
              <p:nvPr/>
            </p:nvCxnSpPr>
            <p:spPr>
              <a:xfrm flipH="1" flipV="1">
                <a:off x="8753319" y="1448317"/>
                <a:ext cx="1287" cy="82672"/>
              </a:xfrm>
              <a:prstGeom prst="lin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8681441" y="1446178"/>
                <a:ext cx="149466" cy="843"/>
              </a:xfrm>
              <a:prstGeom prst="lin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/>
            <p:cNvGrpSpPr/>
            <p:nvPr/>
          </p:nvGrpSpPr>
          <p:grpSpPr>
            <a:xfrm>
              <a:off x="8318247" y="2162803"/>
              <a:ext cx="153249" cy="147060"/>
              <a:chOff x="8320601" y="811033"/>
              <a:chExt cx="153249" cy="147060"/>
            </a:xfrm>
            <a:solidFill>
              <a:srgbClr val="FF0000"/>
            </a:solidFill>
          </p:grpSpPr>
          <p:sp>
            <p:nvSpPr>
              <p:cNvPr id="143" name="Flowchart: Collate 142"/>
              <p:cNvSpPr/>
              <p:nvPr/>
            </p:nvSpPr>
            <p:spPr>
              <a:xfrm rot="5400000">
                <a:off x="8334586" y="820233"/>
                <a:ext cx="123875" cy="151846"/>
              </a:xfrm>
              <a:prstGeom prst="flowChartCol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4" name="Straight Connector 143"/>
              <p:cNvCxnSpPr>
                <a:cxnSpLocks/>
                <a:stCxn id="143" idx="1"/>
              </p:cNvCxnSpPr>
              <p:nvPr/>
            </p:nvCxnSpPr>
            <p:spPr>
              <a:xfrm flipH="1" flipV="1">
                <a:off x="8395237" y="813485"/>
                <a:ext cx="1287" cy="82672"/>
              </a:xfrm>
              <a:prstGeom prst="line">
                <a:avLst/>
              </a:prstGeom>
              <a:solidFill>
                <a:srgbClr val="92D05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8324384" y="811033"/>
                <a:ext cx="149466" cy="843"/>
              </a:xfrm>
              <a:prstGeom prst="line">
                <a:avLst/>
              </a:prstGeom>
              <a:solidFill>
                <a:srgbClr val="92D05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TextBox 114"/>
            <p:cNvSpPr txBox="1"/>
            <p:nvPr/>
          </p:nvSpPr>
          <p:spPr>
            <a:xfrm>
              <a:off x="8767033" y="1496253"/>
              <a:ext cx="126274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Fresh In</a:t>
              </a:r>
              <a:endParaRPr lang="en-GB" sz="105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90" name="Flowchart: Collate 142">
            <a:extLst>
              <a:ext uri="{FF2B5EF4-FFF2-40B4-BE49-F238E27FC236}">
                <a16:creationId xmlns:a16="http://schemas.microsoft.com/office/drawing/2014/main" id="{1A88F7F9-3D34-F342-A529-5A4D2D06FEE5}"/>
              </a:ext>
            </a:extLst>
          </p:cNvPr>
          <p:cNvSpPr/>
          <p:nvPr/>
        </p:nvSpPr>
        <p:spPr>
          <a:xfrm rot="5400000">
            <a:off x="8244101" y="2085201"/>
            <a:ext cx="123875" cy="151846"/>
          </a:xfrm>
          <a:prstGeom prst="flowChartCol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48560-B3FE-D743-84E3-08AA22CCE86C}"/>
              </a:ext>
            </a:extLst>
          </p:cNvPr>
          <p:cNvCxnSpPr/>
          <p:nvPr/>
        </p:nvCxnSpPr>
        <p:spPr>
          <a:xfrm flipH="1">
            <a:off x="9387650" y="1678957"/>
            <a:ext cx="18415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60E825E-3325-8040-8EC2-6CC37C800963}"/>
              </a:ext>
            </a:extLst>
          </p:cNvPr>
          <p:cNvCxnSpPr/>
          <p:nvPr/>
        </p:nvCxnSpPr>
        <p:spPr>
          <a:xfrm flipH="1">
            <a:off x="8026202" y="1685364"/>
            <a:ext cx="18415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483037C-0DEA-EC47-BA8B-02368DB5EBBE}"/>
              </a:ext>
            </a:extLst>
          </p:cNvPr>
          <p:cNvCxnSpPr>
            <a:cxnSpLocks/>
          </p:cNvCxnSpPr>
          <p:nvPr/>
        </p:nvCxnSpPr>
        <p:spPr>
          <a:xfrm>
            <a:off x="7949283" y="1823061"/>
            <a:ext cx="0" cy="17835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1B9D469-7E38-5D42-AE64-95AAE94826AC}"/>
              </a:ext>
            </a:extLst>
          </p:cNvPr>
          <p:cNvCxnSpPr>
            <a:cxnSpLocks/>
          </p:cNvCxnSpPr>
          <p:nvPr/>
        </p:nvCxnSpPr>
        <p:spPr>
          <a:xfrm>
            <a:off x="7946108" y="2731936"/>
            <a:ext cx="0" cy="17835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89E678F-9E35-1A42-A18C-EB9089210B02}"/>
              </a:ext>
            </a:extLst>
          </p:cNvPr>
          <p:cNvCxnSpPr>
            <a:cxnSpLocks/>
          </p:cNvCxnSpPr>
          <p:nvPr/>
        </p:nvCxnSpPr>
        <p:spPr>
          <a:xfrm>
            <a:off x="7993458" y="2151809"/>
            <a:ext cx="173349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6086235-C099-AF4D-9B08-A1B0C60C78D9}"/>
              </a:ext>
            </a:extLst>
          </p:cNvPr>
          <p:cNvCxnSpPr>
            <a:cxnSpLocks/>
          </p:cNvCxnSpPr>
          <p:nvPr/>
        </p:nvCxnSpPr>
        <p:spPr>
          <a:xfrm flipV="1">
            <a:off x="9304941" y="2140272"/>
            <a:ext cx="165418" cy="285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15CE66B-9368-3C41-8558-F10E48D8DBE3}"/>
              </a:ext>
            </a:extLst>
          </p:cNvPr>
          <p:cNvCxnSpPr>
            <a:cxnSpLocks/>
          </p:cNvCxnSpPr>
          <p:nvPr/>
        </p:nvCxnSpPr>
        <p:spPr>
          <a:xfrm flipV="1">
            <a:off x="11566632" y="3368521"/>
            <a:ext cx="0" cy="15454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F6178EC-BF96-B84F-96DB-90A3F495D0CC}"/>
              </a:ext>
            </a:extLst>
          </p:cNvPr>
          <p:cNvCxnSpPr>
            <a:cxnSpLocks/>
          </p:cNvCxnSpPr>
          <p:nvPr/>
        </p:nvCxnSpPr>
        <p:spPr>
          <a:xfrm>
            <a:off x="10873213" y="4353723"/>
            <a:ext cx="164821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DEAAB99-BE04-4247-99E7-042A6F434005}"/>
              </a:ext>
            </a:extLst>
          </p:cNvPr>
          <p:cNvCxnSpPr>
            <a:cxnSpLocks/>
          </p:cNvCxnSpPr>
          <p:nvPr/>
        </p:nvCxnSpPr>
        <p:spPr>
          <a:xfrm flipH="1">
            <a:off x="9379667" y="2581969"/>
            <a:ext cx="21541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A2B917E-AE39-6842-BB0E-5F7C868AE2C2}"/>
              </a:ext>
            </a:extLst>
          </p:cNvPr>
          <p:cNvCxnSpPr>
            <a:cxnSpLocks/>
          </p:cNvCxnSpPr>
          <p:nvPr/>
        </p:nvCxnSpPr>
        <p:spPr>
          <a:xfrm>
            <a:off x="9305306" y="3032663"/>
            <a:ext cx="18206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736518F-3546-6D4D-98B2-818633BEB5C6}"/>
              </a:ext>
            </a:extLst>
          </p:cNvPr>
          <p:cNvCxnSpPr>
            <a:cxnSpLocks/>
          </p:cNvCxnSpPr>
          <p:nvPr/>
        </p:nvCxnSpPr>
        <p:spPr>
          <a:xfrm flipH="1">
            <a:off x="8704795" y="3347419"/>
            <a:ext cx="24574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987DDEA-39B5-E942-A134-AF20BDE060F4}"/>
              </a:ext>
            </a:extLst>
          </p:cNvPr>
          <p:cNvCxnSpPr>
            <a:cxnSpLocks/>
          </p:cNvCxnSpPr>
          <p:nvPr/>
        </p:nvCxnSpPr>
        <p:spPr>
          <a:xfrm flipH="1">
            <a:off x="8704795" y="3782986"/>
            <a:ext cx="198932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4CC5275-65AA-4649-9A87-DD07A74387A6}"/>
              </a:ext>
            </a:extLst>
          </p:cNvPr>
          <p:cNvCxnSpPr>
            <a:cxnSpLocks/>
          </p:cNvCxnSpPr>
          <p:nvPr/>
        </p:nvCxnSpPr>
        <p:spPr>
          <a:xfrm flipH="1">
            <a:off x="6054582" y="3357776"/>
            <a:ext cx="24574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92BCC52-60C6-6E4F-95B0-36C8D3CFBD3C}"/>
              </a:ext>
            </a:extLst>
          </p:cNvPr>
          <p:cNvCxnSpPr>
            <a:cxnSpLocks/>
          </p:cNvCxnSpPr>
          <p:nvPr/>
        </p:nvCxnSpPr>
        <p:spPr>
          <a:xfrm flipH="1">
            <a:off x="6066882" y="3782986"/>
            <a:ext cx="24574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ADBEC93-467F-DE45-A4B2-0D2FEE781F7F}"/>
              </a:ext>
            </a:extLst>
          </p:cNvPr>
          <p:cNvCxnSpPr>
            <a:cxnSpLocks/>
          </p:cNvCxnSpPr>
          <p:nvPr/>
        </p:nvCxnSpPr>
        <p:spPr>
          <a:xfrm>
            <a:off x="5850911" y="4009046"/>
            <a:ext cx="0" cy="15699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6370DFC-281E-EF43-B7D4-679EDB4BC7F0}"/>
              </a:ext>
            </a:extLst>
          </p:cNvPr>
          <p:cNvCxnSpPr>
            <a:cxnSpLocks/>
          </p:cNvCxnSpPr>
          <p:nvPr/>
        </p:nvCxnSpPr>
        <p:spPr>
          <a:xfrm>
            <a:off x="6114020" y="4382788"/>
            <a:ext cx="25804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4755E5B9-7D7E-7547-BEDC-692B763F9370}"/>
              </a:ext>
            </a:extLst>
          </p:cNvPr>
          <p:cNvSpPr/>
          <p:nvPr/>
        </p:nvSpPr>
        <p:spPr>
          <a:xfrm>
            <a:off x="8704795" y="4030433"/>
            <a:ext cx="54000" cy="54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5-point Star 120">
            <a:extLst>
              <a:ext uri="{FF2B5EF4-FFF2-40B4-BE49-F238E27FC236}">
                <a16:creationId xmlns:a16="http://schemas.microsoft.com/office/drawing/2014/main" id="{A7867605-6BCD-5B4B-9B03-0752671A37C8}"/>
              </a:ext>
            </a:extLst>
          </p:cNvPr>
          <p:cNvSpPr/>
          <p:nvPr/>
        </p:nvSpPr>
        <p:spPr>
          <a:xfrm>
            <a:off x="8707457" y="5628577"/>
            <a:ext cx="54000" cy="54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5-point Star 121">
            <a:extLst>
              <a:ext uri="{FF2B5EF4-FFF2-40B4-BE49-F238E27FC236}">
                <a16:creationId xmlns:a16="http://schemas.microsoft.com/office/drawing/2014/main" id="{E00D0F28-F989-B848-8831-C6653CA1AF15}"/>
              </a:ext>
            </a:extLst>
          </p:cNvPr>
          <p:cNvSpPr/>
          <p:nvPr/>
        </p:nvSpPr>
        <p:spPr>
          <a:xfrm>
            <a:off x="8706048" y="4402600"/>
            <a:ext cx="54000" cy="54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5-point Star 124">
            <a:extLst>
              <a:ext uri="{FF2B5EF4-FFF2-40B4-BE49-F238E27FC236}">
                <a16:creationId xmlns:a16="http://schemas.microsoft.com/office/drawing/2014/main" id="{9B8672A1-CBD7-9A4B-A811-A546FEE986F9}"/>
              </a:ext>
            </a:extLst>
          </p:cNvPr>
          <p:cNvSpPr/>
          <p:nvPr/>
        </p:nvSpPr>
        <p:spPr>
          <a:xfrm>
            <a:off x="8704795" y="5318380"/>
            <a:ext cx="54000" cy="54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5-point Star 125">
            <a:extLst>
              <a:ext uri="{FF2B5EF4-FFF2-40B4-BE49-F238E27FC236}">
                <a16:creationId xmlns:a16="http://schemas.microsoft.com/office/drawing/2014/main" id="{DD5214C4-5F0B-164D-BD0B-7C0C788A924A}"/>
              </a:ext>
            </a:extLst>
          </p:cNvPr>
          <p:cNvSpPr/>
          <p:nvPr/>
        </p:nvSpPr>
        <p:spPr>
          <a:xfrm>
            <a:off x="8704795" y="5012818"/>
            <a:ext cx="54000" cy="54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5-point Star 127">
            <a:extLst>
              <a:ext uri="{FF2B5EF4-FFF2-40B4-BE49-F238E27FC236}">
                <a16:creationId xmlns:a16="http://schemas.microsoft.com/office/drawing/2014/main" id="{1CD0FB44-D862-AF40-AD5F-42C47BC06F94}"/>
              </a:ext>
            </a:extLst>
          </p:cNvPr>
          <p:cNvSpPr/>
          <p:nvPr/>
        </p:nvSpPr>
        <p:spPr>
          <a:xfrm>
            <a:off x="8709193" y="4696714"/>
            <a:ext cx="54000" cy="54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DA19A3F-E91F-7645-A4F4-27AB736894B8}"/>
              </a:ext>
            </a:extLst>
          </p:cNvPr>
          <p:cNvGrpSpPr/>
          <p:nvPr/>
        </p:nvGrpSpPr>
        <p:grpSpPr>
          <a:xfrm>
            <a:off x="5312804" y="1586875"/>
            <a:ext cx="254950" cy="314501"/>
            <a:chOff x="5314007" y="1924831"/>
            <a:chExt cx="254950" cy="314501"/>
          </a:xfrm>
        </p:grpSpPr>
        <p:sp>
          <p:nvSpPr>
            <p:cNvPr id="131" name="Flowchart: Off-page Connector 122">
              <a:extLst>
                <a:ext uri="{FF2B5EF4-FFF2-40B4-BE49-F238E27FC236}">
                  <a16:creationId xmlns:a16="http://schemas.microsoft.com/office/drawing/2014/main" id="{453FF0DE-1B2C-174C-B9EF-23D32885ABF8}"/>
                </a:ext>
              </a:extLst>
            </p:cNvPr>
            <p:cNvSpPr/>
            <p:nvPr/>
          </p:nvSpPr>
          <p:spPr>
            <a:xfrm>
              <a:off x="5332841" y="1924831"/>
              <a:ext cx="217283" cy="314501"/>
            </a:xfrm>
            <a:prstGeom prst="flowChartOffpageConnector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584B9E3-EF25-BF49-BC50-6657E6CD110E}"/>
                </a:ext>
              </a:extLst>
            </p:cNvPr>
            <p:cNvSpPr txBox="1"/>
            <p:nvPr/>
          </p:nvSpPr>
          <p:spPr>
            <a:xfrm>
              <a:off x="5314007" y="1939435"/>
              <a:ext cx="254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endParaRPr lang="en-GB" sz="105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91" name="5-point Star 190">
            <a:extLst>
              <a:ext uri="{FF2B5EF4-FFF2-40B4-BE49-F238E27FC236}">
                <a16:creationId xmlns:a16="http://schemas.microsoft.com/office/drawing/2014/main" id="{3652BEFC-44E2-064D-9FCA-59EE3B2ED064}"/>
              </a:ext>
            </a:extLst>
          </p:cNvPr>
          <p:cNvSpPr/>
          <p:nvPr/>
        </p:nvSpPr>
        <p:spPr>
          <a:xfrm>
            <a:off x="5413279" y="2119004"/>
            <a:ext cx="54000" cy="54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3C1D9F-853D-464E-9EC8-4B1C53B1BF06}"/>
              </a:ext>
            </a:extLst>
          </p:cNvPr>
          <p:cNvSpPr txBox="1"/>
          <p:nvPr/>
        </p:nvSpPr>
        <p:spPr>
          <a:xfrm>
            <a:off x="5752827" y="1555932"/>
            <a:ext cx="1692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Flow meter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207065-F11F-F443-A8A2-87343E2269E0}"/>
              </a:ext>
            </a:extLst>
          </p:cNvPr>
          <p:cNvSpPr txBox="1"/>
          <p:nvPr/>
        </p:nvSpPr>
        <p:spPr>
          <a:xfrm>
            <a:off x="5752827" y="1946852"/>
            <a:ext cx="1735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Thermocouple</a:t>
            </a:r>
          </a:p>
        </p:txBody>
      </p:sp>
      <p:sp>
        <p:nvSpPr>
          <p:cNvPr id="192" name="5-point Star 191">
            <a:extLst>
              <a:ext uri="{FF2B5EF4-FFF2-40B4-BE49-F238E27FC236}">
                <a16:creationId xmlns:a16="http://schemas.microsoft.com/office/drawing/2014/main" id="{3E1232C1-29BF-194B-9F8E-BF28F12B4F78}"/>
              </a:ext>
            </a:extLst>
          </p:cNvPr>
          <p:cNvSpPr/>
          <p:nvPr/>
        </p:nvSpPr>
        <p:spPr>
          <a:xfrm>
            <a:off x="11303061" y="4312210"/>
            <a:ext cx="54000" cy="54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5-point Star 192">
            <a:extLst>
              <a:ext uri="{FF2B5EF4-FFF2-40B4-BE49-F238E27FC236}">
                <a16:creationId xmlns:a16="http://schemas.microsoft.com/office/drawing/2014/main" id="{F18A051D-A512-4245-8663-D21EB6743B45}"/>
              </a:ext>
            </a:extLst>
          </p:cNvPr>
          <p:cNvSpPr/>
          <p:nvPr/>
        </p:nvSpPr>
        <p:spPr>
          <a:xfrm>
            <a:off x="6070704" y="4353129"/>
            <a:ext cx="54000" cy="540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2D2CD2-68CA-8B49-9F35-4A2FA81B3222}"/>
              </a:ext>
            </a:extLst>
          </p:cNvPr>
          <p:cNvGrpSpPr/>
          <p:nvPr/>
        </p:nvGrpSpPr>
        <p:grpSpPr>
          <a:xfrm>
            <a:off x="5826966" y="5435043"/>
            <a:ext cx="918592" cy="54000"/>
            <a:chOff x="5826966" y="5435043"/>
            <a:chExt cx="918592" cy="54000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E7F1644C-FA5C-1243-B03D-B93FABB03824}"/>
                </a:ext>
              </a:extLst>
            </p:cNvPr>
            <p:cNvCxnSpPr/>
            <p:nvPr/>
          </p:nvCxnSpPr>
          <p:spPr>
            <a:xfrm>
              <a:off x="5826966" y="5462066"/>
              <a:ext cx="918592" cy="6058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598CC4AB-9C31-9845-B681-5F7B9DF36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5312" y="5464686"/>
              <a:ext cx="268784" cy="2659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8" name="5-point Star 247">
              <a:extLst>
                <a:ext uri="{FF2B5EF4-FFF2-40B4-BE49-F238E27FC236}">
                  <a16:creationId xmlns:a16="http://schemas.microsoft.com/office/drawing/2014/main" id="{396B957A-4818-D341-92C2-2A3185A92716}"/>
                </a:ext>
              </a:extLst>
            </p:cNvPr>
            <p:cNvSpPr/>
            <p:nvPr/>
          </p:nvSpPr>
          <p:spPr>
            <a:xfrm>
              <a:off x="6068545" y="5435043"/>
              <a:ext cx="54000" cy="540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72338F3-5924-AB44-9C4B-B6CF22CF2D8F}"/>
              </a:ext>
            </a:extLst>
          </p:cNvPr>
          <p:cNvGrpSpPr/>
          <p:nvPr/>
        </p:nvGrpSpPr>
        <p:grpSpPr>
          <a:xfrm rot="10800000">
            <a:off x="10651385" y="5420945"/>
            <a:ext cx="918592" cy="54000"/>
            <a:chOff x="5826966" y="5435043"/>
            <a:chExt cx="918592" cy="54000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3F4DC0E-30FE-AA4A-A84A-ED89C63CB057}"/>
                </a:ext>
              </a:extLst>
            </p:cNvPr>
            <p:cNvCxnSpPr/>
            <p:nvPr/>
          </p:nvCxnSpPr>
          <p:spPr>
            <a:xfrm>
              <a:off x="5826966" y="5462066"/>
              <a:ext cx="918592" cy="6058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87CABC14-5360-B245-9879-E8E9C4953F0E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71" y="5464702"/>
              <a:ext cx="25804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5-point Star 252">
              <a:extLst>
                <a:ext uri="{FF2B5EF4-FFF2-40B4-BE49-F238E27FC236}">
                  <a16:creationId xmlns:a16="http://schemas.microsoft.com/office/drawing/2014/main" id="{79F42368-6B32-A147-9185-DD587EA3536F}"/>
                </a:ext>
              </a:extLst>
            </p:cNvPr>
            <p:cNvSpPr/>
            <p:nvPr/>
          </p:nvSpPr>
          <p:spPr>
            <a:xfrm rot="10800000">
              <a:off x="6012882" y="5435043"/>
              <a:ext cx="54000" cy="540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58A5B7B1-3BED-FE41-B7E1-19715AA73D13}"/>
              </a:ext>
            </a:extLst>
          </p:cNvPr>
          <p:cNvGrpSpPr/>
          <p:nvPr/>
        </p:nvGrpSpPr>
        <p:grpSpPr>
          <a:xfrm>
            <a:off x="424881" y="2190360"/>
            <a:ext cx="4441358" cy="2959901"/>
            <a:chOff x="510754" y="2550482"/>
            <a:chExt cx="4441358" cy="2959901"/>
          </a:xfrm>
        </p:grpSpPr>
        <p:grpSp>
          <p:nvGrpSpPr>
            <p:cNvPr id="4101" name="Group 4100">
              <a:extLst>
                <a:ext uri="{FF2B5EF4-FFF2-40B4-BE49-F238E27FC236}">
                  <a16:creationId xmlns:a16="http://schemas.microsoft.com/office/drawing/2014/main" id="{2FB8491C-8215-8541-BE3E-344124D7537A}"/>
                </a:ext>
              </a:extLst>
            </p:cNvPr>
            <p:cNvGrpSpPr/>
            <p:nvPr/>
          </p:nvGrpSpPr>
          <p:grpSpPr>
            <a:xfrm>
              <a:off x="510754" y="2550482"/>
              <a:ext cx="4441358" cy="2959901"/>
              <a:chOff x="407175" y="1476043"/>
              <a:chExt cx="4441358" cy="2959901"/>
            </a:xfrm>
          </p:grpSpPr>
          <p:pic>
            <p:nvPicPr>
              <p:cNvPr id="4100" name="Picture 4099">
                <a:extLst>
                  <a:ext uri="{FF2B5EF4-FFF2-40B4-BE49-F238E27FC236}">
                    <a16:creationId xmlns:a16="http://schemas.microsoft.com/office/drawing/2014/main" id="{3DB89666-43A6-2D42-85C2-54047C20A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59"/>
              <a:stretch/>
            </p:blipFill>
            <p:spPr>
              <a:xfrm>
                <a:off x="408868" y="2627664"/>
                <a:ext cx="3961683" cy="1808280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484549" y="2814190"/>
                <a:ext cx="4361273" cy="735838"/>
                <a:chOff x="228600" y="3846650"/>
                <a:chExt cx="5257800" cy="83383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228600" y="3902946"/>
                  <a:ext cx="12627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00B0F0"/>
                      </a:solidFill>
                    </a:rPr>
                    <a:t>Inflow</a:t>
                  </a:r>
                  <a:endParaRPr lang="en-GB" sz="1200" dirty="0">
                    <a:solidFill>
                      <a:srgbClr val="00B0F0"/>
                    </a:solidFill>
                  </a:endParaRPr>
                </a:p>
              </p:txBody>
            </p: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28600" y="4287884"/>
                  <a:ext cx="576943" cy="0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1826399" y="4417227"/>
                  <a:ext cx="2401" cy="263262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1442996" y="4417227"/>
                  <a:ext cx="2401" cy="263262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217721" y="4417227"/>
                  <a:ext cx="2401" cy="263262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2639300" y="4417227"/>
                  <a:ext cx="2401" cy="263262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3017183" y="4417227"/>
                  <a:ext cx="2401" cy="263262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3399868" y="4417227"/>
                  <a:ext cx="2401" cy="263262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3782554" y="4417227"/>
                  <a:ext cx="2401" cy="263262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4223657" y="3846650"/>
                  <a:ext cx="12627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0000"/>
                      </a:solidFill>
                    </a:rPr>
                    <a:t>Outflow</a:t>
                  </a:r>
                  <a:endParaRPr lang="en-GB" sz="12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4223657" y="4231588"/>
                  <a:ext cx="576943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/>
              <p:cNvGrpSpPr/>
              <p:nvPr/>
            </p:nvGrpSpPr>
            <p:grpSpPr>
              <a:xfrm>
                <a:off x="407175" y="1476043"/>
                <a:ext cx="4441358" cy="1380891"/>
                <a:chOff x="377600" y="2052872"/>
                <a:chExt cx="5619211" cy="1530995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6667" b="32698"/>
                <a:stretch/>
              </p:blipFill>
              <p:spPr>
                <a:xfrm>
                  <a:off x="377600" y="2052872"/>
                  <a:ext cx="5023576" cy="1530995"/>
                </a:xfrm>
                <a:prstGeom prst="rect">
                  <a:avLst/>
                </a:prstGeom>
              </p:spPr>
            </p:pic>
            <p:grpSp>
              <p:nvGrpSpPr>
                <p:cNvPr id="99" name="Group 98"/>
                <p:cNvGrpSpPr/>
                <p:nvPr/>
              </p:nvGrpSpPr>
              <p:grpSpPr>
                <a:xfrm>
                  <a:off x="524561" y="2091185"/>
                  <a:ext cx="5472250" cy="1038081"/>
                  <a:chOff x="228600" y="1843577"/>
                  <a:chExt cx="5472250" cy="1038081"/>
                </a:xfrm>
              </p:grpSpPr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228600" y="2224136"/>
                    <a:ext cx="126274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00B0F0"/>
                        </a:solidFill>
                      </a:rPr>
                      <a:t>Inflow</a:t>
                    </a:r>
                    <a:endParaRPr lang="en-GB" sz="1200" dirty="0">
                      <a:solidFill>
                        <a:srgbClr val="00B0F0"/>
                      </a:solidFill>
                    </a:endParaRPr>
                  </a:p>
                </p:txBody>
              </p:sp>
              <p:cxnSp>
                <p:nvCxnSpPr>
                  <p:cNvPr id="7" name="Straight Arrow Connector 6"/>
                  <p:cNvCxnSpPr/>
                  <p:nvPr/>
                </p:nvCxnSpPr>
                <p:spPr>
                  <a:xfrm>
                    <a:off x="228600" y="2609074"/>
                    <a:ext cx="576943" cy="0"/>
                  </a:xfrm>
                  <a:prstGeom prst="straightConnector1">
                    <a:avLst/>
                  </a:prstGeom>
                  <a:ln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4438107" y="1843577"/>
                    <a:ext cx="126274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FF0000"/>
                        </a:solidFill>
                      </a:rPr>
                      <a:t>Outflow</a:t>
                    </a:r>
                    <a:endParaRPr lang="en-GB" sz="1200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24" name="Straight Arrow Connector 23"/>
                  <p:cNvCxnSpPr/>
                  <p:nvPr/>
                </p:nvCxnSpPr>
                <p:spPr>
                  <a:xfrm>
                    <a:off x="4438107" y="2228515"/>
                    <a:ext cx="576943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/>
                  <p:cNvCxnSpPr/>
                  <p:nvPr/>
                </p:nvCxnSpPr>
                <p:spPr>
                  <a:xfrm>
                    <a:off x="4438107" y="2881658"/>
                    <a:ext cx="576943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27B423BF-984C-44F5-B328-9A2D64C42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4273" y="3130062"/>
                <a:ext cx="8418" cy="98774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4C57C53-7D09-488C-BDC8-5BE10D501FD3}"/>
                  </a:ext>
                </a:extLst>
              </p:cNvPr>
              <p:cNvSpPr txBox="1"/>
              <p:nvPr/>
            </p:nvSpPr>
            <p:spPr>
              <a:xfrm>
                <a:off x="1365649" y="3904610"/>
                <a:ext cx="126274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  <a:latin typeface="Cambria Math"/>
                    <a:ea typeface="Cambria Math"/>
                  </a:rPr>
                  <a:t>20cm</a:t>
                </a:r>
                <a:endParaRPr lang="en-US" sz="105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102" name="Group 4101">
              <a:extLst>
                <a:ext uri="{FF2B5EF4-FFF2-40B4-BE49-F238E27FC236}">
                  <a16:creationId xmlns:a16="http://schemas.microsoft.com/office/drawing/2014/main" id="{E39ADE08-9260-AF42-8B37-638B226CA5F8}"/>
                </a:ext>
              </a:extLst>
            </p:cNvPr>
            <p:cNvGrpSpPr/>
            <p:nvPr/>
          </p:nvGrpSpPr>
          <p:grpSpPr>
            <a:xfrm>
              <a:off x="1199784" y="2624987"/>
              <a:ext cx="2625557" cy="1033907"/>
              <a:chOff x="1120274" y="1535660"/>
              <a:chExt cx="2625557" cy="1033907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94734E28-4FB6-4BE3-879B-AD5A2C89116C}"/>
                  </a:ext>
                </a:extLst>
              </p:cNvPr>
              <p:cNvCxnSpPr/>
              <p:nvPr/>
            </p:nvCxnSpPr>
            <p:spPr>
              <a:xfrm flipV="1">
                <a:off x="1120274" y="1733885"/>
                <a:ext cx="2625557" cy="2138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510D-E206-403B-8927-5DE2FD083F35}"/>
                  </a:ext>
                </a:extLst>
              </p:cNvPr>
              <p:cNvSpPr txBox="1"/>
              <p:nvPr/>
            </p:nvSpPr>
            <p:spPr>
              <a:xfrm>
                <a:off x="2138910" y="1535660"/>
                <a:ext cx="126274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05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50cm</a:t>
                </a:r>
                <a:endParaRPr lang="en-US" sz="105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4CB7356-D913-44F9-80A8-2461FE44C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5976" y="1795379"/>
                <a:ext cx="18715" cy="74061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AE87EF0-0C15-4DAF-A23F-37B54936975F}"/>
                  </a:ext>
                </a:extLst>
              </p:cNvPr>
              <p:cNvSpPr txBox="1"/>
              <p:nvPr/>
            </p:nvSpPr>
            <p:spPr>
              <a:xfrm>
                <a:off x="2108018" y="2307957"/>
                <a:ext cx="126274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050">
                    <a:solidFill>
                      <a:srgbClr val="000000"/>
                    </a:solidFill>
                    <a:latin typeface="Cambria Math"/>
                    <a:ea typeface="Cambria Math"/>
                  </a:rPr>
                  <a:t>15cm</a:t>
                </a:r>
                <a:endParaRPr lang="en-US" sz="105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E004D3D-6A76-9440-801A-3F4178340425}"/>
              </a:ext>
            </a:extLst>
          </p:cNvPr>
          <p:cNvSpPr/>
          <p:nvPr/>
        </p:nvSpPr>
        <p:spPr>
          <a:xfrm>
            <a:off x="0" y="6079787"/>
            <a:ext cx="12192000" cy="778213"/>
          </a:xfrm>
          <a:prstGeom prst="rect">
            <a:avLst/>
          </a:prstGeom>
          <a:solidFill>
            <a:srgbClr val="003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8F68F6AF-CBD0-BF42-B6B0-D0089F854E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9" y="6254403"/>
            <a:ext cx="2340000" cy="470386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D02C2F2-0363-754D-B065-1986C95C847A}"/>
              </a:ext>
            </a:extLst>
          </p:cNvPr>
          <p:cNvGrpSpPr/>
          <p:nvPr/>
        </p:nvGrpSpPr>
        <p:grpSpPr>
          <a:xfrm>
            <a:off x="2964431" y="6179440"/>
            <a:ext cx="4009617" cy="518557"/>
            <a:chOff x="2964431" y="6179440"/>
            <a:chExt cx="4009617" cy="518557"/>
          </a:xfrm>
        </p:grpSpPr>
        <p:pic>
          <p:nvPicPr>
            <p:cNvPr id="137" name="Picture 136" descr="Logo, icon&#10;&#10;Description automatically generated">
              <a:extLst>
                <a:ext uri="{FF2B5EF4-FFF2-40B4-BE49-F238E27FC236}">
                  <a16:creationId xmlns:a16="http://schemas.microsoft.com/office/drawing/2014/main" id="{E0502CC5-C0AC-A54D-A3EC-622811D5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431" y="6179440"/>
              <a:ext cx="1969588" cy="518557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53F50BE5-3F15-3745-ABF6-A356FA794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7951" y="6179440"/>
              <a:ext cx="1756097" cy="51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10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772</Words>
  <Application>Microsoft Macintosh PowerPoint</Application>
  <PresentationFormat>Widescreen</PresentationFormat>
  <Paragraphs>228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Custom Design</vt:lpstr>
      <vt:lpstr>Report: an evaluation of the risk of airborne transmission of COVID-19 on the 802 train carriage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Laboratory Experiments</vt:lpstr>
      <vt:lpstr>Scalings</vt:lpstr>
      <vt:lpstr>Example Experiments</vt:lpstr>
      <vt:lpstr>Example Temperature Measurements</vt:lpstr>
      <vt:lpstr>PowerPoint Presentation</vt:lpstr>
    </vt:vector>
  </TitlesOfParts>
  <Company>UIS, University of Cambridge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Suvi Roberts</dc:creator>
  <cp:lastModifiedBy>Marco-Felipe King</cp:lastModifiedBy>
  <cp:revision>58</cp:revision>
  <dcterms:created xsi:type="dcterms:W3CDTF">2017-09-14T13:39:33Z</dcterms:created>
  <dcterms:modified xsi:type="dcterms:W3CDTF">2021-06-25T08:34:35Z</dcterms:modified>
</cp:coreProperties>
</file>